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67" r:id="rId3"/>
    <p:sldId id="561" r:id="rId4"/>
    <p:sldId id="563" r:id="rId5"/>
    <p:sldId id="580" r:id="rId6"/>
    <p:sldId id="564" r:id="rId7"/>
    <p:sldId id="562" r:id="rId8"/>
    <p:sldId id="565" r:id="rId9"/>
    <p:sldId id="582" r:id="rId10"/>
    <p:sldId id="588" r:id="rId11"/>
    <p:sldId id="583" r:id="rId12"/>
    <p:sldId id="584" r:id="rId13"/>
    <p:sldId id="589" r:id="rId14"/>
    <p:sldId id="585" r:id="rId15"/>
    <p:sldId id="586" r:id="rId16"/>
    <p:sldId id="591" r:id="rId17"/>
    <p:sldId id="590" r:id="rId18"/>
    <p:sldId id="587" r:id="rId19"/>
    <p:sldId id="581" r:id="rId20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4852" autoAdjust="0"/>
  </p:normalViewPr>
  <p:slideViewPr>
    <p:cSldViewPr>
      <p:cViewPr varScale="1">
        <p:scale>
          <a:sx n="74" d="100"/>
          <a:sy n="74" d="100"/>
        </p:scale>
        <p:origin x="17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641EFC71-73CB-4B3B-AAF7-90FFDB1A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B7BA82-E42C-4DB2-84D5-EA9D3935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A054-D945-4365-8776-8681CB2A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6DBD-2996-4462-9BC1-1F23D14D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8BB8F-6E15-4ABB-9C05-2BC1DF47D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E3D6-BAAE-455E-95F8-3A51D8CBB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244A-E6FC-432F-AD9E-61DEBF39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A923-ECEA-47D1-BB86-55FDED63E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56E1-1549-4A1D-845D-E44E5369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0E5F-833A-485A-9738-F374F19A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23F5-59B3-4D7B-8EE8-014F37D5A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D5AA-079A-42DE-B3A0-97F1D821B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AA7D-D48B-44E8-A748-3AF761B9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C3C0-18F6-4BFD-AAF8-07F0F47D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6A98-8371-45F9-83D1-31AAFD1B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AAC338-E54F-4A18-96AA-A1F129EE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7A9D50-901F-489A-BB1C-F40E4D93722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ECE408 Fall 2016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13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Parallel Computation Patterns – Parallel </a:t>
            </a:r>
            <a:r>
              <a:rPr lang="en-US" dirty="0" smtClean="0">
                <a:latin typeface="Arial" charset="0"/>
                <a:cs typeface="Arial" charset="0"/>
              </a:rPr>
              <a:t>Scan (Prefix Sum)</a:t>
            </a:r>
            <a:r>
              <a:rPr lang="en-US" sz="4400" dirty="0" smtClean="0"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Inclusive Scan using </a:t>
            </a:r>
            <a:br>
              <a:rPr lang="en-US" dirty="0" smtClean="0"/>
            </a:br>
            <a:r>
              <a:rPr lang="en-US" dirty="0" smtClean="0"/>
              <a:t>Reduction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each output element as the reduction of all previous elements</a:t>
            </a:r>
          </a:p>
          <a:p>
            <a:pPr lvl="1"/>
            <a:r>
              <a:rPr lang="en-US" dirty="0" smtClean="0"/>
              <a:t>Some reduction partial sums will be shared among the calculation of output elements</a:t>
            </a:r>
          </a:p>
          <a:p>
            <a:pPr lvl="1"/>
            <a:r>
              <a:rPr lang="en-US" dirty="0" smtClean="0"/>
              <a:t>Based on hardware added design by Peter Kogge and Harold Stone at IBM in the 1970s – Kogge-Stone Trees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A61F44-28E9-41AE-ACB7-F386E82476F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Inclusive Scan Algorithm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340475" y="1736725"/>
            <a:ext cx="280352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Load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global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memory </a:t>
            </a:r>
            <a:r>
              <a:rPr lang="en-US" sz="1800" dirty="0" smtClean="0">
                <a:latin typeface="Arial" charset="0"/>
              </a:rPr>
              <a:t>into 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</a:t>
            </a:r>
            <a:r>
              <a:rPr lang="en-US" sz="1800" dirty="0" smtClean="0">
                <a:latin typeface="Arial" charset="0"/>
              </a:rPr>
              <a:t>memory array T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643995" y="3338513"/>
            <a:ext cx="559223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dirty="0">
                <a:latin typeface="Arial" charset="0"/>
              </a:rPr>
              <a:t>Each thread </a:t>
            </a:r>
            <a:r>
              <a:rPr lang="en-US" sz="1800" dirty="0" smtClean="0">
                <a:latin typeface="Arial" charset="0"/>
              </a:rPr>
              <a:t>loads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one value from the input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(global memory) array  </a:t>
            </a:r>
            <a:r>
              <a:rPr lang="en-US" sz="1800" dirty="0">
                <a:latin typeface="Arial" charset="0"/>
              </a:rPr>
              <a:t>into shared memory array </a:t>
            </a:r>
            <a:r>
              <a:rPr lang="en-US" sz="1800" dirty="0" smtClean="0">
                <a:latin typeface="Arial" charset="0"/>
              </a:rPr>
              <a:t>T.</a:t>
            </a:r>
            <a:endParaRPr lang="en-US" sz="1800" dirty="0">
              <a:latin typeface="Arial" charset="0"/>
            </a:endParaRPr>
          </a:p>
        </p:txBody>
      </p:sp>
      <p:graphicFrame>
        <p:nvGraphicFramePr>
          <p:cNvPr id="37484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051395"/>
              </p:ext>
            </p:extLst>
          </p:nvPr>
        </p:nvGraphicFramePr>
        <p:xfrm>
          <a:off x="688975" y="1828800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755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54C29-AF75-49E2-A10E-F6F4AC77084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cxnSp>
        <p:nvCxnSpPr>
          <p:cNvPr id="12292" name="AutoShape 2"/>
          <p:cNvCxnSpPr>
            <a:cxnSpLocks noChangeShapeType="1"/>
            <a:endCxn id="12295" idx="2"/>
          </p:cNvCxnSpPr>
          <p:nvPr/>
        </p:nvCxnSpPr>
        <p:spPr bwMode="auto">
          <a:xfrm rot="16200000" flipH="1">
            <a:off x="36337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3" name="AutoShape 3"/>
          <p:cNvCxnSpPr>
            <a:cxnSpLocks noChangeShapeType="1"/>
            <a:endCxn id="12295" idx="0"/>
          </p:cNvCxnSpPr>
          <p:nvPr/>
        </p:nvCxnSpPr>
        <p:spPr bwMode="auto">
          <a:xfrm rot="5400000">
            <a:off x="40298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4" name="AutoShape 4"/>
          <p:cNvCxnSpPr>
            <a:cxnSpLocks noChangeShapeType="1"/>
            <a:stCxn id="12295" idx="4"/>
          </p:cNvCxnSpPr>
          <p:nvPr/>
        </p:nvCxnSpPr>
        <p:spPr bwMode="auto">
          <a:xfrm rot="16200000" flipH="1">
            <a:off x="40473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0354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6" name="AutoShape 6"/>
          <p:cNvCxnSpPr>
            <a:cxnSpLocks noChangeShapeType="1"/>
            <a:endCxn id="12298" idx="2"/>
          </p:cNvCxnSpPr>
          <p:nvPr/>
        </p:nvCxnSpPr>
        <p:spPr bwMode="auto">
          <a:xfrm rot="16200000" flipH="1">
            <a:off x="3016250" y="15017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8"/>
          <p:cNvCxnSpPr>
            <a:cxnSpLocks noChangeShapeType="1"/>
            <a:stCxn id="12298" idx="4"/>
          </p:cNvCxnSpPr>
          <p:nvPr/>
        </p:nvCxnSpPr>
        <p:spPr bwMode="auto">
          <a:xfrm rot="16200000" flipH="1">
            <a:off x="3429794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3417888" y="18113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9" name="AutoShape 10"/>
          <p:cNvCxnSpPr>
            <a:cxnSpLocks noChangeShapeType="1"/>
            <a:endCxn id="12301" idx="2"/>
          </p:cNvCxnSpPr>
          <p:nvPr/>
        </p:nvCxnSpPr>
        <p:spPr bwMode="auto">
          <a:xfrm rot="16200000" flipH="1">
            <a:off x="2379663" y="1501775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0" name="AutoShape 12"/>
          <p:cNvCxnSpPr>
            <a:cxnSpLocks noChangeShapeType="1"/>
            <a:stCxn id="12301" idx="4"/>
          </p:cNvCxnSpPr>
          <p:nvPr/>
        </p:nvCxnSpPr>
        <p:spPr bwMode="auto">
          <a:xfrm rot="16200000" flipH="1">
            <a:off x="2793206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781300" y="181133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</a:t>
            </a:r>
            <a:r>
              <a:rPr lang="en-US" sz="3600" dirty="0" smtClean="0"/>
              <a:t>Kogge-Stone Parallel </a:t>
            </a:r>
            <a:r>
              <a:rPr lang="en-US" sz="3600" dirty="0" smtClean="0"/>
              <a:t>Scan Algorithm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54763" y="1065213"/>
            <a:ext cx="28035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(previous slide)</a:t>
            </a: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times, stride from 1 to ceil(n/2.0). Threads </a:t>
            </a:r>
            <a:r>
              <a:rPr lang="en-US" sz="1800" i="1" dirty="0" smtClean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 smtClean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</a:t>
            </a:r>
            <a:r>
              <a:rPr lang="en-US" sz="1800" dirty="0" smtClean="0">
                <a:latin typeface="Arial" charset="0"/>
              </a:rPr>
              <a:t>dd </a:t>
            </a:r>
            <a:r>
              <a:rPr lang="en-US" sz="1800" dirty="0">
                <a:latin typeface="Arial" charset="0"/>
              </a:rPr>
              <a:t>pairs of elements </a:t>
            </a:r>
            <a:r>
              <a:rPr lang="en-US" sz="1800" dirty="0" smtClean="0">
                <a:latin typeface="Arial" charset="0"/>
              </a:rPr>
              <a:t>that are s</a:t>
            </a:r>
            <a:r>
              <a:rPr lang="en-US" sz="1800" i="1" dirty="0" smtClean="0">
                <a:latin typeface="Arial" charset="0"/>
              </a:rPr>
              <a:t>tride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elements apart.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44686" y="4072305"/>
            <a:ext cx="6970713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Active threads: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to 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-1 (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threads)</a:t>
            </a:r>
          </a:p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Thread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adds elements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and </a:t>
            </a:r>
            <a:r>
              <a:rPr lang="en-US" sz="1800" i="1" dirty="0">
                <a:latin typeface="Arial" charset="0"/>
              </a:rPr>
              <a:t>j-stride</a:t>
            </a:r>
            <a:r>
              <a:rPr lang="en-US" sz="1800" dirty="0">
                <a:latin typeface="Arial" charset="0"/>
              </a:rPr>
              <a:t> from </a:t>
            </a:r>
            <a:r>
              <a:rPr lang="en-US" sz="1800" dirty="0" smtClean="0">
                <a:latin typeface="Arial" charset="0"/>
              </a:rPr>
              <a:t>T </a:t>
            </a:r>
            <a:r>
              <a:rPr lang="en-US" sz="1800" dirty="0">
                <a:latin typeface="Arial" charset="0"/>
              </a:rPr>
              <a:t>and writes result into shared memory buffer </a:t>
            </a:r>
            <a:r>
              <a:rPr lang="en-US" sz="1800" dirty="0" smtClean="0">
                <a:latin typeface="Arial" charset="0"/>
              </a:rPr>
              <a:t>T</a:t>
            </a:r>
          </a:p>
          <a:p>
            <a:pPr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 Each iteration requires two syncthreads</a:t>
            </a:r>
          </a:p>
          <a:p>
            <a:pPr lvl="1"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s</a:t>
            </a:r>
            <a:r>
              <a:rPr lang="en-US" sz="1800" dirty="0" smtClean="0">
                <a:latin typeface="Arial" charset="0"/>
              </a:rPr>
              <a:t>yncthreads(); // make sure that input is in place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f</a:t>
            </a:r>
            <a:r>
              <a:rPr lang="en-US" sz="1800" dirty="0" smtClean="0">
                <a:latin typeface="Arial" charset="0"/>
              </a:rPr>
              <a:t>loat temp = T[j] + T[k - stride];</a:t>
            </a:r>
          </a:p>
          <a:p>
            <a:pPr lvl="1" eaLnBrk="1" hangingPunct="1">
              <a:buFontTx/>
              <a:buChar char="•"/>
            </a:pPr>
            <a:endParaRPr lang="en-US" sz="1800" dirty="0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#1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Stride = 1</a:t>
            </a:r>
          </a:p>
        </p:txBody>
      </p:sp>
      <p:graphicFrame>
        <p:nvGraphicFramePr>
          <p:cNvPr id="37582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898212"/>
              </p:ext>
            </p:extLst>
          </p:nvPr>
        </p:nvGraphicFramePr>
        <p:xfrm>
          <a:off x="744538" y="216217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73225" y="161607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725" y="1735138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37587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7035"/>
              </p:ext>
            </p:extLst>
          </p:nvPr>
        </p:nvGraphicFramePr>
        <p:xfrm>
          <a:off x="731838" y="11763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352" name="AutoShape 95"/>
          <p:cNvCxnSpPr>
            <a:cxnSpLocks noChangeShapeType="1"/>
            <a:endCxn id="12354" idx="2"/>
          </p:cNvCxnSpPr>
          <p:nvPr/>
        </p:nvCxnSpPr>
        <p:spPr bwMode="auto">
          <a:xfrm rot="16200000" flipH="1">
            <a:off x="1762125" y="150018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3" name="AutoShape 97"/>
          <p:cNvCxnSpPr>
            <a:cxnSpLocks noChangeShapeType="1"/>
            <a:stCxn id="12354" idx="4"/>
          </p:cNvCxnSpPr>
          <p:nvPr/>
        </p:nvCxnSpPr>
        <p:spPr bwMode="auto">
          <a:xfrm rot="16200000" flipH="1">
            <a:off x="2175670" y="207248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AutoShape 98"/>
          <p:cNvSpPr>
            <a:spLocks noChangeArrowheads="1"/>
          </p:cNvSpPr>
          <p:nvPr/>
        </p:nvSpPr>
        <p:spPr bwMode="auto">
          <a:xfrm>
            <a:off x="2163763" y="18097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5" name="AutoShape 99"/>
          <p:cNvCxnSpPr>
            <a:cxnSpLocks noChangeShapeType="1"/>
            <a:endCxn id="12358" idx="2"/>
          </p:cNvCxnSpPr>
          <p:nvPr/>
        </p:nvCxnSpPr>
        <p:spPr bwMode="auto">
          <a:xfrm rot="16200000" flipH="1">
            <a:off x="5495925" y="15049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6" name="AutoShape 100"/>
          <p:cNvCxnSpPr>
            <a:cxnSpLocks noChangeShapeType="1"/>
            <a:endCxn id="12358" idx="0"/>
          </p:cNvCxnSpPr>
          <p:nvPr/>
        </p:nvCxnSpPr>
        <p:spPr bwMode="auto">
          <a:xfrm rot="5400000">
            <a:off x="5892006" y="17168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7" name="AutoShape 101"/>
          <p:cNvCxnSpPr>
            <a:cxnSpLocks noChangeShapeType="1"/>
            <a:stCxn id="12358" idx="4"/>
          </p:cNvCxnSpPr>
          <p:nvPr/>
        </p:nvCxnSpPr>
        <p:spPr bwMode="auto">
          <a:xfrm rot="16200000" flipH="1">
            <a:off x="5909469" y="20772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AutoShape 102"/>
          <p:cNvSpPr>
            <a:spLocks noChangeArrowheads="1"/>
          </p:cNvSpPr>
          <p:nvPr/>
        </p:nvSpPr>
        <p:spPr bwMode="auto">
          <a:xfrm>
            <a:off x="5897563" y="18145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9" name="AutoShape 103"/>
          <p:cNvCxnSpPr>
            <a:cxnSpLocks noChangeShapeType="1"/>
            <a:endCxn id="12362" idx="2"/>
          </p:cNvCxnSpPr>
          <p:nvPr/>
        </p:nvCxnSpPr>
        <p:spPr bwMode="auto">
          <a:xfrm rot="16200000" flipH="1">
            <a:off x="48783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0" name="AutoShape 104"/>
          <p:cNvCxnSpPr>
            <a:cxnSpLocks noChangeShapeType="1"/>
            <a:endCxn id="12362" idx="0"/>
          </p:cNvCxnSpPr>
          <p:nvPr/>
        </p:nvCxnSpPr>
        <p:spPr bwMode="auto">
          <a:xfrm rot="5400000">
            <a:off x="52744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1" name="AutoShape 105"/>
          <p:cNvCxnSpPr>
            <a:cxnSpLocks noChangeShapeType="1"/>
            <a:stCxn id="12362" idx="4"/>
          </p:cNvCxnSpPr>
          <p:nvPr/>
        </p:nvCxnSpPr>
        <p:spPr bwMode="auto">
          <a:xfrm rot="16200000" flipH="1">
            <a:off x="52919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2" name="AutoShape 106"/>
          <p:cNvSpPr>
            <a:spLocks noChangeArrowheads="1"/>
          </p:cNvSpPr>
          <p:nvPr/>
        </p:nvSpPr>
        <p:spPr bwMode="auto">
          <a:xfrm>
            <a:off x="52800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3" name="AutoShape 107"/>
          <p:cNvCxnSpPr>
            <a:cxnSpLocks noChangeShapeType="1"/>
            <a:endCxn id="12366" idx="2"/>
          </p:cNvCxnSpPr>
          <p:nvPr/>
        </p:nvCxnSpPr>
        <p:spPr bwMode="auto">
          <a:xfrm rot="16200000" flipH="1">
            <a:off x="4241800" y="15033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108"/>
          <p:cNvCxnSpPr>
            <a:cxnSpLocks noChangeShapeType="1"/>
            <a:endCxn id="12366" idx="0"/>
          </p:cNvCxnSpPr>
          <p:nvPr/>
        </p:nvCxnSpPr>
        <p:spPr bwMode="auto">
          <a:xfrm rot="5400000">
            <a:off x="4637882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109"/>
          <p:cNvCxnSpPr>
            <a:cxnSpLocks noChangeShapeType="1"/>
            <a:stCxn id="12366" idx="4"/>
          </p:cNvCxnSpPr>
          <p:nvPr/>
        </p:nvCxnSpPr>
        <p:spPr bwMode="auto">
          <a:xfrm rot="16200000" flipH="1">
            <a:off x="4655345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6" name="AutoShape 110"/>
          <p:cNvSpPr>
            <a:spLocks noChangeArrowheads="1"/>
          </p:cNvSpPr>
          <p:nvPr/>
        </p:nvSpPr>
        <p:spPr bwMode="auto">
          <a:xfrm>
            <a:off x="4643438" y="1812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2354" idx="0"/>
          </p:cNvCxnSpPr>
          <p:nvPr/>
        </p:nvCxnSpPr>
        <p:spPr>
          <a:xfrm>
            <a:off x="2255838" y="161925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17825" y="1639888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9963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37025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712368" y="1004888"/>
            <a:ext cx="1447800" cy="1295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92566" y="3208635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5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4507706" y="2752725"/>
            <a:ext cx="304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512468" y="1901031"/>
            <a:ext cx="2040734" cy="33615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268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54C29-AF75-49E2-A10E-F6F4AC77084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cxnSp>
        <p:nvCxnSpPr>
          <p:cNvPr id="12292" name="AutoShape 2"/>
          <p:cNvCxnSpPr>
            <a:cxnSpLocks noChangeShapeType="1"/>
            <a:endCxn id="12295" idx="2"/>
          </p:cNvCxnSpPr>
          <p:nvPr/>
        </p:nvCxnSpPr>
        <p:spPr bwMode="auto">
          <a:xfrm rot="16200000" flipH="1">
            <a:off x="36337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3" name="AutoShape 3"/>
          <p:cNvCxnSpPr>
            <a:cxnSpLocks noChangeShapeType="1"/>
            <a:endCxn id="12295" idx="0"/>
          </p:cNvCxnSpPr>
          <p:nvPr/>
        </p:nvCxnSpPr>
        <p:spPr bwMode="auto">
          <a:xfrm rot="5400000">
            <a:off x="40298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4" name="AutoShape 4"/>
          <p:cNvCxnSpPr>
            <a:cxnSpLocks noChangeShapeType="1"/>
            <a:stCxn id="12295" idx="4"/>
          </p:cNvCxnSpPr>
          <p:nvPr/>
        </p:nvCxnSpPr>
        <p:spPr bwMode="auto">
          <a:xfrm rot="16200000" flipH="1">
            <a:off x="40473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0354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6" name="AutoShape 6"/>
          <p:cNvCxnSpPr>
            <a:cxnSpLocks noChangeShapeType="1"/>
            <a:endCxn id="12298" idx="2"/>
          </p:cNvCxnSpPr>
          <p:nvPr/>
        </p:nvCxnSpPr>
        <p:spPr bwMode="auto">
          <a:xfrm rot="16200000" flipH="1">
            <a:off x="3016250" y="15017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8"/>
          <p:cNvCxnSpPr>
            <a:cxnSpLocks noChangeShapeType="1"/>
            <a:stCxn id="12298" idx="4"/>
          </p:cNvCxnSpPr>
          <p:nvPr/>
        </p:nvCxnSpPr>
        <p:spPr bwMode="auto">
          <a:xfrm rot="16200000" flipH="1">
            <a:off x="3429794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3417888" y="18113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9" name="AutoShape 10"/>
          <p:cNvCxnSpPr>
            <a:cxnSpLocks noChangeShapeType="1"/>
            <a:endCxn id="12301" idx="2"/>
          </p:cNvCxnSpPr>
          <p:nvPr/>
        </p:nvCxnSpPr>
        <p:spPr bwMode="auto">
          <a:xfrm rot="16200000" flipH="1">
            <a:off x="2379663" y="1501775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0" name="AutoShape 12"/>
          <p:cNvCxnSpPr>
            <a:cxnSpLocks noChangeShapeType="1"/>
            <a:stCxn id="12301" idx="4"/>
          </p:cNvCxnSpPr>
          <p:nvPr/>
        </p:nvCxnSpPr>
        <p:spPr bwMode="auto">
          <a:xfrm rot="16200000" flipH="1">
            <a:off x="2793206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781300" y="181133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</a:t>
            </a:r>
            <a:r>
              <a:rPr lang="en-US" sz="3600" dirty="0" smtClean="0"/>
              <a:t>Kogge-Stone Parallel </a:t>
            </a:r>
            <a:r>
              <a:rPr lang="en-US" sz="3600" dirty="0" smtClean="0"/>
              <a:t>Scan Algorithm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54763" y="1065213"/>
            <a:ext cx="28035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(previous slide)</a:t>
            </a: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times, stride from 1 to ceil(n/2.0). Threads </a:t>
            </a:r>
            <a:r>
              <a:rPr lang="en-US" sz="1800" i="1" dirty="0" smtClean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 smtClean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</a:t>
            </a:r>
            <a:r>
              <a:rPr lang="en-US" sz="1800" dirty="0" smtClean="0">
                <a:latin typeface="Arial" charset="0"/>
              </a:rPr>
              <a:t>dd </a:t>
            </a:r>
            <a:r>
              <a:rPr lang="en-US" sz="1800" dirty="0">
                <a:latin typeface="Arial" charset="0"/>
              </a:rPr>
              <a:t>pairs of elements </a:t>
            </a:r>
            <a:r>
              <a:rPr lang="en-US" sz="1800" dirty="0" smtClean="0">
                <a:latin typeface="Arial" charset="0"/>
              </a:rPr>
              <a:t>that are s</a:t>
            </a:r>
            <a:r>
              <a:rPr lang="en-US" sz="1800" i="1" dirty="0" smtClean="0">
                <a:latin typeface="Arial" charset="0"/>
              </a:rPr>
              <a:t>tride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elements apart.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543843" y="3796477"/>
            <a:ext cx="6970713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Active threads: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to 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-1 (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threads)</a:t>
            </a:r>
          </a:p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Thread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adds elements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and </a:t>
            </a:r>
            <a:r>
              <a:rPr lang="en-US" sz="1800" i="1" dirty="0">
                <a:latin typeface="Arial" charset="0"/>
              </a:rPr>
              <a:t>j-stride</a:t>
            </a:r>
            <a:r>
              <a:rPr lang="en-US" sz="1800" dirty="0">
                <a:latin typeface="Arial" charset="0"/>
              </a:rPr>
              <a:t> from </a:t>
            </a:r>
            <a:r>
              <a:rPr lang="en-US" sz="1800" dirty="0" smtClean="0">
                <a:latin typeface="Arial" charset="0"/>
              </a:rPr>
              <a:t>T </a:t>
            </a:r>
            <a:r>
              <a:rPr lang="en-US" sz="1800" dirty="0">
                <a:latin typeface="Arial" charset="0"/>
              </a:rPr>
              <a:t>and writes result into shared memory buffer </a:t>
            </a:r>
            <a:r>
              <a:rPr lang="en-US" sz="1800" dirty="0" smtClean="0">
                <a:latin typeface="Arial" charset="0"/>
              </a:rPr>
              <a:t>T</a:t>
            </a:r>
          </a:p>
          <a:p>
            <a:pPr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 Each iteration requires two syncthreads</a:t>
            </a:r>
          </a:p>
          <a:p>
            <a:pPr lvl="1"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s</a:t>
            </a:r>
            <a:r>
              <a:rPr lang="en-US" sz="1800" dirty="0" smtClean="0">
                <a:latin typeface="Arial" charset="0"/>
              </a:rPr>
              <a:t>yncthreads(); // make sure that input is in place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f</a:t>
            </a:r>
            <a:r>
              <a:rPr lang="en-US" sz="1800" dirty="0" smtClean="0">
                <a:latin typeface="Arial" charset="0"/>
              </a:rPr>
              <a:t>loat temp = T[j] + T[j - stride];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s</a:t>
            </a:r>
            <a:r>
              <a:rPr lang="en-US" sz="1800" dirty="0" smtClean="0">
                <a:latin typeface="Arial" charset="0"/>
              </a:rPr>
              <a:t>yncthreads(); // make sure that previous output has been consumed</a:t>
            </a:r>
          </a:p>
          <a:p>
            <a:pPr lvl="1"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T[j] = temp;</a:t>
            </a:r>
          </a:p>
          <a:p>
            <a:pPr lvl="1" eaLnBrk="1" hangingPunct="1">
              <a:buFontTx/>
              <a:buChar char="•"/>
            </a:pPr>
            <a:endParaRPr lang="en-US" sz="1800" dirty="0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#1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Stride = 1</a:t>
            </a:r>
          </a:p>
        </p:txBody>
      </p:sp>
      <p:graphicFrame>
        <p:nvGraphicFramePr>
          <p:cNvPr id="37582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688853"/>
              </p:ext>
            </p:extLst>
          </p:nvPr>
        </p:nvGraphicFramePr>
        <p:xfrm>
          <a:off x="742157" y="219710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73225" y="161607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725" y="1735138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375879" name="Group 71"/>
          <p:cNvGraphicFramePr>
            <a:graphicFrameLocks noGrp="1"/>
          </p:cNvGraphicFramePr>
          <p:nvPr>
            <p:extLst/>
          </p:nvPr>
        </p:nvGraphicFramePr>
        <p:xfrm>
          <a:off x="731838" y="11763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352" name="AutoShape 95"/>
          <p:cNvCxnSpPr>
            <a:cxnSpLocks noChangeShapeType="1"/>
            <a:endCxn id="12354" idx="2"/>
          </p:cNvCxnSpPr>
          <p:nvPr/>
        </p:nvCxnSpPr>
        <p:spPr bwMode="auto">
          <a:xfrm rot="16200000" flipH="1">
            <a:off x="1762125" y="150018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3" name="AutoShape 97"/>
          <p:cNvCxnSpPr>
            <a:cxnSpLocks noChangeShapeType="1"/>
            <a:stCxn id="12354" idx="4"/>
          </p:cNvCxnSpPr>
          <p:nvPr/>
        </p:nvCxnSpPr>
        <p:spPr bwMode="auto">
          <a:xfrm rot="16200000" flipH="1">
            <a:off x="2175670" y="207248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AutoShape 98"/>
          <p:cNvSpPr>
            <a:spLocks noChangeArrowheads="1"/>
          </p:cNvSpPr>
          <p:nvPr/>
        </p:nvSpPr>
        <p:spPr bwMode="auto">
          <a:xfrm>
            <a:off x="2163763" y="18097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5" name="AutoShape 99"/>
          <p:cNvCxnSpPr>
            <a:cxnSpLocks noChangeShapeType="1"/>
            <a:endCxn id="12358" idx="2"/>
          </p:cNvCxnSpPr>
          <p:nvPr/>
        </p:nvCxnSpPr>
        <p:spPr bwMode="auto">
          <a:xfrm rot="16200000" flipH="1">
            <a:off x="5495925" y="15049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6" name="AutoShape 100"/>
          <p:cNvCxnSpPr>
            <a:cxnSpLocks noChangeShapeType="1"/>
            <a:endCxn id="12358" idx="0"/>
          </p:cNvCxnSpPr>
          <p:nvPr/>
        </p:nvCxnSpPr>
        <p:spPr bwMode="auto">
          <a:xfrm rot="5400000">
            <a:off x="5892006" y="17168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7" name="AutoShape 101"/>
          <p:cNvCxnSpPr>
            <a:cxnSpLocks noChangeShapeType="1"/>
            <a:stCxn id="12358" idx="4"/>
          </p:cNvCxnSpPr>
          <p:nvPr/>
        </p:nvCxnSpPr>
        <p:spPr bwMode="auto">
          <a:xfrm rot="16200000" flipH="1">
            <a:off x="5909469" y="20772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AutoShape 102"/>
          <p:cNvSpPr>
            <a:spLocks noChangeArrowheads="1"/>
          </p:cNvSpPr>
          <p:nvPr/>
        </p:nvSpPr>
        <p:spPr bwMode="auto">
          <a:xfrm>
            <a:off x="5897563" y="18145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9" name="AutoShape 103"/>
          <p:cNvCxnSpPr>
            <a:cxnSpLocks noChangeShapeType="1"/>
            <a:endCxn id="12362" idx="2"/>
          </p:cNvCxnSpPr>
          <p:nvPr/>
        </p:nvCxnSpPr>
        <p:spPr bwMode="auto">
          <a:xfrm rot="16200000" flipH="1">
            <a:off x="48783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0" name="AutoShape 104"/>
          <p:cNvCxnSpPr>
            <a:cxnSpLocks noChangeShapeType="1"/>
            <a:endCxn id="12362" idx="0"/>
          </p:cNvCxnSpPr>
          <p:nvPr/>
        </p:nvCxnSpPr>
        <p:spPr bwMode="auto">
          <a:xfrm rot="5400000">
            <a:off x="52744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1" name="AutoShape 105"/>
          <p:cNvCxnSpPr>
            <a:cxnSpLocks noChangeShapeType="1"/>
            <a:stCxn id="12362" idx="4"/>
          </p:cNvCxnSpPr>
          <p:nvPr/>
        </p:nvCxnSpPr>
        <p:spPr bwMode="auto">
          <a:xfrm rot="16200000" flipH="1">
            <a:off x="52919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2" name="AutoShape 106"/>
          <p:cNvSpPr>
            <a:spLocks noChangeArrowheads="1"/>
          </p:cNvSpPr>
          <p:nvPr/>
        </p:nvSpPr>
        <p:spPr bwMode="auto">
          <a:xfrm>
            <a:off x="52800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3" name="AutoShape 107"/>
          <p:cNvCxnSpPr>
            <a:cxnSpLocks noChangeShapeType="1"/>
            <a:endCxn id="12366" idx="2"/>
          </p:cNvCxnSpPr>
          <p:nvPr/>
        </p:nvCxnSpPr>
        <p:spPr bwMode="auto">
          <a:xfrm rot="16200000" flipH="1">
            <a:off x="4241800" y="15033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108"/>
          <p:cNvCxnSpPr>
            <a:cxnSpLocks noChangeShapeType="1"/>
            <a:endCxn id="12366" idx="0"/>
          </p:cNvCxnSpPr>
          <p:nvPr/>
        </p:nvCxnSpPr>
        <p:spPr bwMode="auto">
          <a:xfrm rot="5400000">
            <a:off x="4637882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109"/>
          <p:cNvCxnSpPr>
            <a:cxnSpLocks noChangeShapeType="1"/>
            <a:stCxn id="12366" idx="4"/>
          </p:cNvCxnSpPr>
          <p:nvPr/>
        </p:nvCxnSpPr>
        <p:spPr bwMode="auto">
          <a:xfrm rot="16200000" flipH="1">
            <a:off x="4655345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6" name="AutoShape 110"/>
          <p:cNvSpPr>
            <a:spLocks noChangeArrowheads="1"/>
          </p:cNvSpPr>
          <p:nvPr/>
        </p:nvSpPr>
        <p:spPr bwMode="auto">
          <a:xfrm>
            <a:off x="4643438" y="1812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2354" idx="0"/>
          </p:cNvCxnSpPr>
          <p:nvPr/>
        </p:nvCxnSpPr>
        <p:spPr>
          <a:xfrm>
            <a:off x="2255838" y="161925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17825" y="1639888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9963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37025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208461" y="1110457"/>
            <a:ext cx="1447800" cy="1295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029200" y="1901826"/>
            <a:ext cx="1371600" cy="38893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089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16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8F7A86-0934-4A06-ACCA-715BB1715A3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</a:t>
            </a:r>
            <a:r>
              <a:rPr lang="en-US" sz="3600" dirty="0" smtClean="0"/>
              <a:t>Kogge-Stone Parallel </a:t>
            </a:r>
            <a:r>
              <a:rPr lang="en-US" sz="3600" dirty="0" smtClean="0"/>
              <a:t>Scan Algorithm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</p:txBody>
      </p:sp>
      <p:graphicFrame>
        <p:nvGraphicFramePr>
          <p:cNvPr id="376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224514"/>
              </p:ext>
            </p:extLst>
          </p:nvPr>
        </p:nvGraphicFramePr>
        <p:xfrm>
          <a:off x="742155" y="21415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685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977928"/>
              </p:ext>
            </p:extLst>
          </p:nvPr>
        </p:nvGraphicFramePr>
        <p:xfrm>
          <a:off x="732630" y="30622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62" name="Line 48"/>
          <p:cNvSpPr>
            <a:spLocks noChangeShapeType="1"/>
          </p:cNvSpPr>
          <p:nvPr/>
        </p:nvSpPr>
        <p:spPr bwMode="auto">
          <a:xfrm>
            <a:off x="1683542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3" name="Line 49"/>
          <p:cNvSpPr>
            <a:spLocks noChangeShapeType="1"/>
          </p:cNvSpPr>
          <p:nvPr/>
        </p:nvSpPr>
        <p:spPr bwMode="auto">
          <a:xfrm>
            <a:off x="2296317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4" name="Text Box 50"/>
          <p:cNvSpPr txBox="1">
            <a:spLocks noChangeArrowheads="1"/>
          </p:cNvSpPr>
          <p:nvPr/>
        </p:nvSpPr>
        <p:spPr bwMode="auto">
          <a:xfrm>
            <a:off x="210342" y="1714500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 smtClean="0">
                <a:latin typeface="Arial" charset="0"/>
              </a:rPr>
              <a:t>Stride = </a:t>
            </a:r>
            <a:r>
              <a:rPr lang="en-US" sz="1800" b="1" dirty="0">
                <a:latin typeface="Arial" charset="0"/>
              </a:rPr>
              <a:t>1</a:t>
            </a:r>
          </a:p>
        </p:txBody>
      </p:sp>
      <p:sp>
        <p:nvSpPr>
          <p:cNvPr id="13365" name="Text Box 51"/>
          <p:cNvSpPr txBox="1">
            <a:spLocks noChangeArrowheads="1"/>
          </p:cNvSpPr>
          <p:nvPr/>
        </p:nvSpPr>
        <p:spPr bwMode="auto">
          <a:xfrm>
            <a:off x="200817" y="2665413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 smtClean="0">
                <a:latin typeface="Arial" charset="0"/>
              </a:rPr>
              <a:t>Stride = </a:t>
            </a:r>
            <a:r>
              <a:rPr lang="en-US" sz="1800" b="1" dirty="0">
                <a:latin typeface="Arial" charset="0"/>
              </a:rPr>
              <a:t>2</a:t>
            </a:r>
          </a:p>
        </p:txBody>
      </p:sp>
      <p:sp>
        <p:nvSpPr>
          <p:cNvPr id="13366" name="Text Box 52"/>
          <p:cNvSpPr txBox="1">
            <a:spLocks noChangeArrowheads="1"/>
          </p:cNvSpPr>
          <p:nvPr/>
        </p:nvSpPr>
        <p:spPr bwMode="auto">
          <a:xfrm>
            <a:off x="6354763" y="1065213"/>
            <a:ext cx="28035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…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times, stride from 1 to ceil(n/2.0).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add pairs of elements that are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</a:t>
            </a:r>
          </a:p>
          <a:p>
            <a:pPr marL="0" indent="0" eaLnBrk="1" hangingPunct="1"/>
            <a:endParaRPr lang="en-US" sz="1800" dirty="0">
              <a:latin typeface="Arial" charset="0"/>
            </a:endParaRPr>
          </a:p>
        </p:txBody>
      </p:sp>
      <p:sp>
        <p:nvSpPr>
          <p:cNvPr id="13367" name="Text Box 54"/>
          <p:cNvSpPr txBox="1">
            <a:spLocks noChangeArrowheads="1"/>
          </p:cNvSpPr>
          <p:nvPr/>
        </p:nvSpPr>
        <p:spPr bwMode="auto">
          <a:xfrm>
            <a:off x="762000" y="54864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#2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2</a:t>
            </a:r>
          </a:p>
        </p:txBody>
      </p:sp>
      <p:graphicFrame>
        <p:nvGraphicFramePr>
          <p:cNvPr id="37688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075544"/>
              </p:ext>
            </p:extLst>
          </p:nvPr>
        </p:nvGraphicFramePr>
        <p:xfrm>
          <a:off x="723105" y="117951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421" name="AutoShape 108"/>
          <p:cNvCxnSpPr>
            <a:cxnSpLocks noChangeShapeType="1"/>
            <a:endCxn id="13424" idx="2"/>
          </p:cNvCxnSpPr>
          <p:nvPr/>
        </p:nvCxnSpPr>
        <p:spPr bwMode="auto">
          <a:xfrm rot="16200000" flipH="1">
            <a:off x="36409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2" name="AutoShape 109"/>
          <p:cNvCxnSpPr>
            <a:cxnSpLocks noChangeShapeType="1"/>
            <a:endCxn id="13424" idx="0"/>
          </p:cNvCxnSpPr>
          <p:nvPr/>
        </p:nvCxnSpPr>
        <p:spPr bwMode="auto">
          <a:xfrm rot="5400000">
            <a:off x="40370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" name="AutoShape 110"/>
          <p:cNvCxnSpPr>
            <a:cxnSpLocks noChangeShapeType="1"/>
            <a:stCxn id="13424" idx="4"/>
          </p:cNvCxnSpPr>
          <p:nvPr/>
        </p:nvCxnSpPr>
        <p:spPr bwMode="auto">
          <a:xfrm rot="16200000" flipH="1">
            <a:off x="40544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4" name="AutoShape 111"/>
          <p:cNvSpPr>
            <a:spLocks noChangeArrowheads="1"/>
          </p:cNvSpPr>
          <p:nvPr/>
        </p:nvSpPr>
        <p:spPr bwMode="auto">
          <a:xfrm>
            <a:off x="40425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5" name="AutoShape 112"/>
          <p:cNvCxnSpPr>
            <a:cxnSpLocks noChangeShapeType="1"/>
            <a:endCxn id="13428" idx="2"/>
          </p:cNvCxnSpPr>
          <p:nvPr/>
        </p:nvCxnSpPr>
        <p:spPr bwMode="auto">
          <a:xfrm rot="16200000" flipH="1">
            <a:off x="3023392" y="14906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6" name="AutoShape 113"/>
          <p:cNvCxnSpPr>
            <a:cxnSpLocks noChangeShapeType="1"/>
            <a:endCxn id="13428" idx="0"/>
          </p:cNvCxnSpPr>
          <p:nvPr/>
        </p:nvCxnSpPr>
        <p:spPr bwMode="auto">
          <a:xfrm rot="5400000">
            <a:off x="3419474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7" name="AutoShape 114"/>
          <p:cNvCxnSpPr>
            <a:cxnSpLocks noChangeShapeType="1"/>
            <a:stCxn id="13428" idx="4"/>
          </p:cNvCxnSpPr>
          <p:nvPr/>
        </p:nvCxnSpPr>
        <p:spPr bwMode="auto">
          <a:xfrm rot="16200000" flipH="1">
            <a:off x="3436937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8" name="AutoShape 115"/>
          <p:cNvSpPr>
            <a:spLocks noChangeArrowheads="1"/>
          </p:cNvSpPr>
          <p:nvPr/>
        </p:nvSpPr>
        <p:spPr bwMode="auto">
          <a:xfrm>
            <a:off x="3425030" y="18002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9" name="AutoShape 116"/>
          <p:cNvCxnSpPr>
            <a:cxnSpLocks noChangeShapeType="1"/>
            <a:endCxn id="13432" idx="2"/>
          </p:cNvCxnSpPr>
          <p:nvPr/>
        </p:nvCxnSpPr>
        <p:spPr bwMode="auto">
          <a:xfrm rot="16200000" flipH="1">
            <a:off x="2386805" y="14906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0" name="AutoShape 117"/>
          <p:cNvCxnSpPr>
            <a:cxnSpLocks noChangeShapeType="1"/>
            <a:endCxn id="13432" idx="0"/>
          </p:cNvCxnSpPr>
          <p:nvPr/>
        </p:nvCxnSpPr>
        <p:spPr bwMode="auto">
          <a:xfrm rot="5400000">
            <a:off x="2782886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1" name="AutoShape 118"/>
          <p:cNvCxnSpPr>
            <a:cxnSpLocks noChangeShapeType="1"/>
            <a:stCxn id="13432" idx="4"/>
          </p:cNvCxnSpPr>
          <p:nvPr/>
        </p:nvCxnSpPr>
        <p:spPr bwMode="auto">
          <a:xfrm rot="16200000" flipH="1">
            <a:off x="2800349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2" name="AutoShape 119"/>
          <p:cNvSpPr>
            <a:spLocks noChangeArrowheads="1"/>
          </p:cNvSpPr>
          <p:nvPr/>
        </p:nvSpPr>
        <p:spPr bwMode="auto">
          <a:xfrm>
            <a:off x="2788442" y="18002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3" name="Line 120"/>
          <p:cNvSpPr>
            <a:spLocks noChangeShapeType="1"/>
          </p:cNvSpPr>
          <p:nvPr/>
        </p:nvSpPr>
        <p:spPr bwMode="auto">
          <a:xfrm>
            <a:off x="1680367" y="1604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434" name="AutoShape 121"/>
          <p:cNvCxnSpPr>
            <a:cxnSpLocks noChangeShapeType="1"/>
            <a:endCxn id="13437" idx="2"/>
          </p:cNvCxnSpPr>
          <p:nvPr/>
        </p:nvCxnSpPr>
        <p:spPr bwMode="auto">
          <a:xfrm rot="16200000" flipH="1">
            <a:off x="1769267" y="14890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5" name="AutoShape 122"/>
          <p:cNvCxnSpPr>
            <a:cxnSpLocks noChangeShapeType="1"/>
            <a:endCxn id="13437" idx="0"/>
          </p:cNvCxnSpPr>
          <p:nvPr/>
        </p:nvCxnSpPr>
        <p:spPr bwMode="auto">
          <a:xfrm rot="5400000">
            <a:off x="2165348" y="170100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6" name="AutoShape 123"/>
          <p:cNvCxnSpPr>
            <a:cxnSpLocks noChangeShapeType="1"/>
            <a:stCxn id="13437" idx="4"/>
          </p:cNvCxnSpPr>
          <p:nvPr/>
        </p:nvCxnSpPr>
        <p:spPr bwMode="auto">
          <a:xfrm rot="16200000" flipH="1">
            <a:off x="2182811" y="20613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7" name="AutoShape 124"/>
          <p:cNvSpPr>
            <a:spLocks noChangeArrowheads="1"/>
          </p:cNvSpPr>
          <p:nvPr/>
        </p:nvSpPr>
        <p:spPr bwMode="auto">
          <a:xfrm>
            <a:off x="2170905" y="17986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38" name="AutoShape 125"/>
          <p:cNvCxnSpPr>
            <a:cxnSpLocks noChangeShapeType="1"/>
            <a:endCxn id="13441" idx="2"/>
          </p:cNvCxnSpPr>
          <p:nvPr/>
        </p:nvCxnSpPr>
        <p:spPr bwMode="auto">
          <a:xfrm rot="16200000" flipH="1">
            <a:off x="5503067" y="149383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9" name="AutoShape 126"/>
          <p:cNvCxnSpPr>
            <a:cxnSpLocks noChangeShapeType="1"/>
            <a:endCxn id="13441" idx="0"/>
          </p:cNvCxnSpPr>
          <p:nvPr/>
        </p:nvCxnSpPr>
        <p:spPr bwMode="auto">
          <a:xfrm rot="5400000">
            <a:off x="5899149" y="1705769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0" name="AutoShape 127"/>
          <p:cNvCxnSpPr>
            <a:cxnSpLocks noChangeShapeType="1"/>
            <a:stCxn id="13441" idx="4"/>
          </p:cNvCxnSpPr>
          <p:nvPr/>
        </p:nvCxnSpPr>
        <p:spPr bwMode="auto">
          <a:xfrm rot="16200000" flipH="1">
            <a:off x="5916612" y="206613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1" name="AutoShape 128"/>
          <p:cNvSpPr>
            <a:spLocks noChangeArrowheads="1"/>
          </p:cNvSpPr>
          <p:nvPr/>
        </p:nvSpPr>
        <p:spPr bwMode="auto">
          <a:xfrm>
            <a:off x="5904705" y="180340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2" name="AutoShape 129"/>
          <p:cNvCxnSpPr>
            <a:cxnSpLocks noChangeShapeType="1"/>
            <a:endCxn id="13445" idx="2"/>
          </p:cNvCxnSpPr>
          <p:nvPr/>
        </p:nvCxnSpPr>
        <p:spPr bwMode="auto">
          <a:xfrm rot="16200000" flipH="1">
            <a:off x="48855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3" name="AutoShape 130"/>
          <p:cNvCxnSpPr>
            <a:cxnSpLocks noChangeShapeType="1"/>
            <a:endCxn id="13445" idx="0"/>
          </p:cNvCxnSpPr>
          <p:nvPr/>
        </p:nvCxnSpPr>
        <p:spPr bwMode="auto">
          <a:xfrm rot="5400000">
            <a:off x="52816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4" name="AutoShape 131"/>
          <p:cNvCxnSpPr>
            <a:cxnSpLocks noChangeShapeType="1"/>
            <a:stCxn id="13445" idx="4"/>
          </p:cNvCxnSpPr>
          <p:nvPr/>
        </p:nvCxnSpPr>
        <p:spPr bwMode="auto">
          <a:xfrm rot="16200000" flipH="1">
            <a:off x="52990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5" name="AutoShape 132"/>
          <p:cNvSpPr>
            <a:spLocks noChangeArrowheads="1"/>
          </p:cNvSpPr>
          <p:nvPr/>
        </p:nvSpPr>
        <p:spPr bwMode="auto">
          <a:xfrm>
            <a:off x="52871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6" name="AutoShape 133"/>
          <p:cNvCxnSpPr>
            <a:cxnSpLocks noChangeShapeType="1"/>
            <a:endCxn id="13449" idx="2"/>
          </p:cNvCxnSpPr>
          <p:nvPr/>
        </p:nvCxnSpPr>
        <p:spPr bwMode="auto">
          <a:xfrm rot="16200000" flipH="1">
            <a:off x="4248942" y="14922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7" name="AutoShape 134"/>
          <p:cNvCxnSpPr>
            <a:cxnSpLocks noChangeShapeType="1"/>
            <a:endCxn id="13449" idx="0"/>
          </p:cNvCxnSpPr>
          <p:nvPr/>
        </p:nvCxnSpPr>
        <p:spPr bwMode="auto">
          <a:xfrm rot="5400000">
            <a:off x="4645023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8" name="AutoShape 135"/>
          <p:cNvCxnSpPr>
            <a:cxnSpLocks noChangeShapeType="1"/>
            <a:stCxn id="13449" idx="4"/>
          </p:cNvCxnSpPr>
          <p:nvPr/>
        </p:nvCxnSpPr>
        <p:spPr bwMode="auto">
          <a:xfrm rot="16200000" flipH="1">
            <a:off x="4662486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9" name="AutoShape 136"/>
          <p:cNvSpPr>
            <a:spLocks noChangeArrowheads="1"/>
          </p:cNvSpPr>
          <p:nvPr/>
        </p:nvSpPr>
        <p:spPr bwMode="auto">
          <a:xfrm>
            <a:off x="4650580" y="18018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0" name="AutoShape 137"/>
          <p:cNvCxnSpPr>
            <a:cxnSpLocks noChangeShapeType="1"/>
            <a:endCxn id="13453" idx="2"/>
          </p:cNvCxnSpPr>
          <p:nvPr/>
        </p:nvCxnSpPr>
        <p:spPr bwMode="auto">
          <a:xfrm rot="16200000" flipH="1">
            <a:off x="3305967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1" name="AutoShape 138"/>
          <p:cNvCxnSpPr>
            <a:cxnSpLocks noChangeShapeType="1"/>
            <a:endCxn id="13453" idx="0"/>
          </p:cNvCxnSpPr>
          <p:nvPr/>
        </p:nvCxnSpPr>
        <p:spPr bwMode="auto">
          <a:xfrm rot="5400000">
            <a:off x="40227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2" name="AutoShape 139"/>
          <p:cNvCxnSpPr>
            <a:cxnSpLocks noChangeShapeType="1"/>
            <a:stCxn id="13453" idx="4"/>
          </p:cNvCxnSpPr>
          <p:nvPr/>
        </p:nvCxnSpPr>
        <p:spPr bwMode="auto">
          <a:xfrm rot="16200000" flipH="1">
            <a:off x="40401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3" name="AutoShape 140"/>
          <p:cNvSpPr>
            <a:spLocks noChangeArrowheads="1"/>
          </p:cNvSpPr>
          <p:nvPr/>
        </p:nvSpPr>
        <p:spPr bwMode="auto">
          <a:xfrm>
            <a:off x="40282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4" name="AutoShape 141"/>
          <p:cNvCxnSpPr>
            <a:cxnSpLocks noChangeShapeType="1"/>
            <a:endCxn id="13457" idx="2"/>
          </p:cNvCxnSpPr>
          <p:nvPr/>
        </p:nvCxnSpPr>
        <p:spPr bwMode="auto">
          <a:xfrm rot="16200000" flipH="1">
            <a:off x="2693192" y="2106613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5" name="AutoShape 142"/>
          <p:cNvCxnSpPr>
            <a:cxnSpLocks noChangeShapeType="1"/>
            <a:endCxn id="13457" idx="0"/>
          </p:cNvCxnSpPr>
          <p:nvPr/>
        </p:nvCxnSpPr>
        <p:spPr bwMode="auto">
          <a:xfrm rot="5400000">
            <a:off x="3405185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6" name="AutoShape 143"/>
          <p:cNvCxnSpPr>
            <a:cxnSpLocks noChangeShapeType="1"/>
            <a:stCxn id="13457" idx="4"/>
          </p:cNvCxnSpPr>
          <p:nvPr/>
        </p:nvCxnSpPr>
        <p:spPr bwMode="auto">
          <a:xfrm rot="16200000" flipH="1">
            <a:off x="3422648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7" name="AutoShape 144"/>
          <p:cNvSpPr>
            <a:spLocks noChangeArrowheads="1"/>
          </p:cNvSpPr>
          <p:nvPr/>
        </p:nvSpPr>
        <p:spPr bwMode="auto">
          <a:xfrm>
            <a:off x="3410742" y="273208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8" name="AutoShape 145"/>
          <p:cNvCxnSpPr>
            <a:cxnSpLocks noChangeShapeType="1"/>
            <a:endCxn id="13460" idx="0"/>
          </p:cNvCxnSpPr>
          <p:nvPr/>
        </p:nvCxnSpPr>
        <p:spPr bwMode="auto">
          <a:xfrm rot="5400000">
            <a:off x="2768598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9" name="AutoShape 146"/>
          <p:cNvCxnSpPr>
            <a:cxnSpLocks noChangeShapeType="1"/>
            <a:stCxn id="13460" idx="4"/>
          </p:cNvCxnSpPr>
          <p:nvPr/>
        </p:nvCxnSpPr>
        <p:spPr bwMode="auto">
          <a:xfrm rot="16200000" flipH="1">
            <a:off x="2786061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0" name="AutoShape 147"/>
          <p:cNvSpPr>
            <a:spLocks noChangeArrowheads="1"/>
          </p:cNvSpPr>
          <p:nvPr/>
        </p:nvSpPr>
        <p:spPr bwMode="auto">
          <a:xfrm>
            <a:off x="2774155" y="27320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1" name="AutoShape 148"/>
          <p:cNvCxnSpPr>
            <a:cxnSpLocks noChangeShapeType="1"/>
            <a:endCxn id="13460" idx="2"/>
          </p:cNvCxnSpPr>
          <p:nvPr/>
        </p:nvCxnSpPr>
        <p:spPr bwMode="auto">
          <a:xfrm rot="16200000" flipH="1">
            <a:off x="2070892" y="2120900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2" name="AutoShape 149"/>
          <p:cNvCxnSpPr>
            <a:cxnSpLocks noChangeShapeType="1"/>
            <a:endCxn id="13465" idx="2"/>
          </p:cNvCxnSpPr>
          <p:nvPr/>
        </p:nvCxnSpPr>
        <p:spPr bwMode="auto">
          <a:xfrm rot="16200000" flipH="1">
            <a:off x="5148260" y="2085182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3" name="AutoShape 150"/>
          <p:cNvCxnSpPr>
            <a:cxnSpLocks noChangeShapeType="1"/>
            <a:endCxn id="13465" idx="0"/>
          </p:cNvCxnSpPr>
          <p:nvPr/>
        </p:nvCxnSpPr>
        <p:spPr bwMode="auto">
          <a:xfrm rot="5400000">
            <a:off x="5884860" y="263763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4" name="AutoShape 151"/>
          <p:cNvCxnSpPr>
            <a:cxnSpLocks noChangeShapeType="1"/>
            <a:stCxn id="13465" idx="4"/>
          </p:cNvCxnSpPr>
          <p:nvPr/>
        </p:nvCxnSpPr>
        <p:spPr bwMode="auto">
          <a:xfrm rot="16200000" flipH="1">
            <a:off x="5902323" y="299799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5" name="AutoShape 152"/>
          <p:cNvSpPr>
            <a:spLocks noChangeArrowheads="1"/>
          </p:cNvSpPr>
          <p:nvPr/>
        </p:nvSpPr>
        <p:spPr bwMode="auto">
          <a:xfrm>
            <a:off x="5890417" y="27352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6" name="AutoShape 153"/>
          <p:cNvCxnSpPr>
            <a:cxnSpLocks noChangeShapeType="1"/>
            <a:endCxn id="13469" idx="2"/>
          </p:cNvCxnSpPr>
          <p:nvPr/>
        </p:nvCxnSpPr>
        <p:spPr bwMode="auto">
          <a:xfrm rot="16200000" flipH="1">
            <a:off x="4536280" y="2089150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7" name="AutoShape 154"/>
          <p:cNvCxnSpPr>
            <a:cxnSpLocks noChangeShapeType="1"/>
            <a:endCxn id="13469" idx="0"/>
          </p:cNvCxnSpPr>
          <p:nvPr/>
        </p:nvCxnSpPr>
        <p:spPr bwMode="auto">
          <a:xfrm rot="5400000">
            <a:off x="52673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8" name="AutoShape 155"/>
          <p:cNvCxnSpPr>
            <a:cxnSpLocks noChangeShapeType="1"/>
            <a:stCxn id="13469" idx="4"/>
          </p:cNvCxnSpPr>
          <p:nvPr/>
        </p:nvCxnSpPr>
        <p:spPr bwMode="auto">
          <a:xfrm rot="16200000" flipH="1">
            <a:off x="52847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9" name="AutoShape 156"/>
          <p:cNvSpPr>
            <a:spLocks noChangeArrowheads="1"/>
          </p:cNvSpPr>
          <p:nvPr/>
        </p:nvSpPr>
        <p:spPr bwMode="auto">
          <a:xfrm>
            <a:off x="52728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70" name="AutoShape 157"/>
          <p:cNvCxnSpPr>
            <a:cxnSpLocks noChangeShapeType="1"/>
            <a:endCxn id="13473" idx="2"/>
          </p:cNvCxnSpPr>
          <p:nvPr/>
        </p:nvCxnSpPr>
        <p:spPr bwMode="auto">
          <a:xfrm rot="16200000" flipH="1">
            <a:off x="3913979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1" name="AutoShape 158"/>
          <p:cNvCxnSpPr>
            <a:cxnSpLocks noChangeShapeType="1"/>
            <a:endCxn id="13473" idx="0"/>
          </p:cNvCxnSpPr>
          <p:nvPr/>
        </p:nvCxnSpPr>
        <p:spPr bwMode="auto">
          <a:xfrm rot="5400000">
            <a:off x="4630736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2" name="AutoShape 159"/>
          <p:cNvCxnSpPr>
            <a:cxnSpLocks noChangeShapeType="1"/>
            <a:stCxn id="13473" idx="4"/>
          </p:cNvCxnSpPr>
          <p:nvPr/>
        </p:nvCxnSpPr>
        <p:spPr bwMode="auto">
          <a:xfrm rot="16200000" flipH="1">
            <a:off x="4648199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73" name="AutoShape 160"/>
          <p:cNvSpPr>
            <a:spLocks noChangeArrowheads="1"/>
          </p:cNvSpPr>
          <p:nvPr/>
        </p:nvSpPr>
        <p:spPr bwMode="auto">
          <a:xfrm>
            <a:off x="4636292" y="273367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63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20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B500F1-BCA5-434F-8FF3-06BA2483751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cxnSp>
        <p:nvCxnSpPr>
          <p:cNvPr id="14340" name="AutoShape 2"/>
          <p:cNvCxnSpPr>
            <a:cxnSpLocks noChangeShapeType="1"/>
            <a:endCxn id="14526" idx="2"/>
          </p:cNvCxnSpPr>
          <p:nvPr/>
        </p:nvCxnSpPr>
        <p:spPr bwMode="auto">
          <a:xfrm rot="16200000" flipH="1">
            <a:off x="2702721" y="2445061"/>
            <a:ext cx="288925" cy="2335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AutoShape 3"/>
          <p:cNvCxnSpPr>
            <a:cxnSpLocks noChangeShapeType="1"/>
            <a:endCxn id="14529" idx="2"/>
          </p:cNvCxnSpPr>
          <p:nvPr/>
        </p:nvCxnSpPr>
        <p:spPr bwMode="auto">
          <a:xfrm rot="16200000" flipH="1">
            <a:off x="4545809" y="2427598"/>
            <a:ext cx="290512" cy="23717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AutoShape 4"/>
          <p:cNvCxnSpPr>
            <a:cxnSpLocks noChangeShapeType="1"/>
            <a:endCxn id="14532" idx="2"/>
          </p:cNvCxnSpPr>
          <p:nvPr/>
        </p:nvCxnSpPr>
        <p:spPr bwMode="auto">
          <a:xfrm rot="16200000" flipH="1">
            <a:off x="3933827" y="2431568"/>
            <a:ext cx="288925" cy="2362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AutoShape 5"/>
          <p:cNvCxnSpPr>
            <a:cxnSpLocks noChangeShapeType="1"/>
            <a:endCxn id="14535" idx="2"/>
          </p:cNvCxnSpPr>
          <p:nvPr/>
        </p:nvCxnSpPr>
        <p:spPr bwMode="auto">
          <a:xfrm rot="16200000" flipH="1">
            <a:off x="3310733" y="2445062"/>
            <a:ext cx="288925" cy="23352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</a:t>
            </a:r>
            <a:r>
              <a:rPr lang="en-US" sz="3600" dirty="0" smtClean="0"/>
              <a:t>Kogge-Stone Parallel </a:t>
            </a:r>
            <a:r>
              <a:rPr lang="en-US" sz="3600" dirty="0" smtClean="0"/>
              <a:t>Scan Algorithm</a:t>
            </a:r>
          </a:p>
        </p:txBody>
      </p:sp>
      <p:sp>
        <p:nvSpPr>
          <p:cNvPr id="1434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graphicFrame>
        <p:nvGraphicFramePr>
          <p:cNvPr id="37786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765788"/>
              </p:ext>
            </p:extLst>
          </p:nvPr>
        </p:nvGraphicFramePr>
        <p:xfrm>
          <a:off x="738190" y="403018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68" name="Text Box 30"/>
          <p:cNvSpPr txBox="1">
            <a:spLocks noChangeArrowheads="1"/>
          </p:cNvSpPr>
          <p:nvPr/>
        </p:nvSpPr>
        <p:spPr bwMode="auto">
          <a:xfrm>
            <a:off x="6354763" y="1065213"/>
            <a:ext cx="28035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Load </a:t>
            </a:r>
            <a:r>
              <a:rPr lang="en-US" sz="1800" dirty="0">
                <a:latin typeface="Arial" charset="0"/>
              </a:rPr>
              <a:t>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global </a:t>
            </a:r>
            <a:r>
              <a:rPr lang="en-US" sz="1800" dirty="0">
                <a:latin typeface="Arial" charset="0"/>
              </a:rPr>
              <a:t>memory to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memory. 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times, stride from 1 to ceil(n/2.0).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add pairs of elements that are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</a:t>
            </a: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Write output from shared memory to device memory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4369" name="Text Box 32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#3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4</a:t>
            </a:r>
          </a:p>
        </p:txBody>
      </p:sp>
      <p:cxnSp>
        <p:nvCxnSpPr>
          <p:cNvPr id="14524" name="AutoShape 187"/>
          <p:cNvCxnSpPr>
            <a:cxnSpLocks noChangeShapeType="1"/>
            <a:endCxn id="14526" idx="0"/>
          </p:cNvCxnSpPr>
          <p:nvPr/>
        </p:nvCxnSpPr>
        <p:spPr bwMode="auto">
          <a:xfrm rot="5400000">
            <a:off x="4009233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5" name="AutoShape 188"/>
          <p:cNvCxnSpPr>
            <a:cxnSpLocks noChangeShapeType="1"/>
            <a:stCxn id="14526" idx="4"/>
          </p:cNvCxnSpPr>
          <p:nvPr/>
        </p:nvCxnSpPr>
        <p:spPr bwMode="auto">
          <a:xfrm rot="16200000" flipH="1">
            <a:off x="4026696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6" name="AutoShape 189"/>
          <p:cNvSpPr>
            <a:spLocks noChangeArrowheads="1"/>
          </p:cNvSpPr>
          <p:nvPr/>
        </p:nvSpPr>
        <p:spPr bwMode="auto">
          <a:xfrm>
            <a:off x="4014790" y="366505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27" name="AutoShape 190"/>
          <p:cNvCxnSpPr>
            <a:cxnSpLocks noChangeShapeType="1"/>
            <a:endCxn id="14529" idx="0"/>
          </p:cNvCxnSpPr>
          <p:nvPr/>
        </p:nvCxnSpPr>
        <p:spPr bwMode="auto">
          <a:xfrm rot="5400000">
            <a:off x="5871371" y="3569011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8" name="AutoShape 191"/>
          <p:cNvCxnSpPr>
            <a:cxnSpLocks noChangeShapeType="1"/>
            <a:stCxn id="14529" idx="4"/>
          </p:cNvCxnSpPr>
          <p:nvPr/>
        </p:nvCxnSpPr>
        <p:spPr bwMode="auto">
          <a:xfrm rot="16200000" flipH="1">
            <a:off x="5888834" y="3929373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9" name="AutoShape 192"/>
          <p:cNvSpPr>
            <a:spLocks noChangeArrowheads="1"/>
          </p:cNvSpPr>
          <p:nvPr/>
        </p:nvSpPr>
        <p:spPr bwMode="auto">
          <a:xfrm>
            <a:off x="5876927" y="3666642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0" name="AutoShape 193"/>
          <p:cNvCxnSpPr>
            <a:cxnSpLocks noChangeShapeType="1"/>
            <a:endCxn id="14532" idx="0"/>
          </p:cNvCxnSpPr>
          <p:nvPr/>
        </p:nvCxnSpPr>
        <p:spPr bwMode="auto">
          <a:xfrm rot="5400000">
            <a:off x="5253833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1" name="AutoShape 194"/>
          <p:cNvCxnSpPr>
            <a:cxnSpLocks noChangeShapeType="1"/>
            <a:stCxn id="14532" idx="4"/>
          </p:cNvCxnSpPr>
          <p:nvPr/>
        </p:nvCxnSpPr>
        <p:spPr bwMode="auto">
          <a:xfrm rot="16200000" flipH="1">
            <a:off x="5271296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2" name="AutoShape 195"/>
          <p:cNvSpPr>
            <a:spLocks noChangeArrowheads="1"/>
          </p:cNvSpPr>
          <p:nvPr/>
        </p:nvSpPr>
        <p:spPr bwMode="auto">
          <a:xfrm>
            <a:off x="5259390" y="366505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3" name="AutoShape 196"/>
          <p:cNvCxnSpPr>
            <a:cxnSpLocks noChangeShapeType="1"/>
            <a:endCxn id="14535" idx="0"/>
          </p:cNvCxnSpPr>
          <p:nvPr/>
        </p:nvCxnSpPr>
        <p:spPr bwMode="auto">
          <a:xfrm rot="5400000">
            <a:off x="4617245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4" name="AutoShape 197"/>
          <p:cNvCxnSpPr>
            <a:cxnSpLocks noChangeShapeType="1"/>
            <a:stCxn id="14535" idx="4"/>
          </p:cNvCxnSpPr>
          <p:nvPr/>
        </p:nvCxnSpPr>
        <p:spPr bwMode="auto">
          <a:xfrm rot="16200000" flipH="1">
            <a:off x="4634708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5" name="AutoShape 198"/>
          <p:cNvSpPr>
            <a:spLocks noChangeArrowheads="1"/>
          </p:cNvSpPr>
          <p:nvPr/>
        </p:nvSpPr>
        <p:spPr bwMode="auto">
          <a:xfrm>
            <a:off x="4622802" y="366505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36" name="Line 199"/>
          <p:cNvSpPr>
            <a:spLocks noChangeShapeType="1"/>
          </p:cNvSpPr>
          <p:nvPr/>
        </p:nvSpPr>
        <p:spPr bwMode="auto">
          <a:xfrm>
            <a:off x="1682752" y="35031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7" name="Line 200"/>
          <p:cNvSpPr>
            <a:spLocks noChangeShapeType="1"/>
          </p:cNvSpPr>
          <p:nvPr/>
        </p:nvSpPr>
        <p:spPr bwMode="auto">
          <a:xfrm>
            <a:off x="2295527" y="35031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8" name="Line 201"/>
          <p:cNvSpPr>
            <a:spLocks noChangeShapeType="1"/>
          </p:cNvSpPr>
          <p:nvPr/>
        </p:nvSpPr>
        <p:spPr bwMode="auto">
          <a:xfrm>
            <a:off x="2892427" y="34904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9" name="Line 202"/>
          <p:cNvSpPr>
            <a:spLocks noChangeShapeType="1"/>
          </p:cNvSpPr>
          <p:nvPr/>
        </p:nvSpPr>
        <p:spPr bwMode="auto">
          <a:xfrm>
            <a:off x="3505202" y="34904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88601"/>
              </p:ext>
            </p:extLst>
          </p:nvPr>
        </p:nvGraphicFramePr>
        <p:xfrm>
          <a:off x="777083" y="2084527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09298"/>
              </p:ext>
            </p:extLst>
          </p:nvPr>
        </p:nvGraphicFramePr>
        <p:xfrm>
          <a:off x="767558" y="3005277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1" name="Line 48"/>
          <p:cNvSpPr>
            <a:spLocks noChangeShapeType="1"/>
          </p:cNvSpPr>
          <p:nvPr/>
        </p:nvSpPr>
        <p:spPr bwMode="auto">
          <a:xfrm>
            <a:off x="1718470" y="2478227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/>
        </p:nvSpPr>
        <p:spPr bwMode="auto">
          <a:xfrm>
            <a:off x="2331245" y="2478227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245270" y="1657489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04" name="Text Box 51"/>
          <p:cNvSpPr txBox="1">
            <a:spLocks noChangeArrowheads="1"/>
          </p:cNvSpPr>
          <p:nvPr/>
        </p:nvSpPr>
        <p:spPr bwMode="auto">
          <a:xfrm>
            <a:off x="235745" y="2608402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2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10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16712"/>
              </p:ext>
            </p:extLst>
          </p:nvPr>
        </p:nvGraphicFramePr>
        <p:xfrm>
          <a:off x="758033" y="1122502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6" name="AutoShape 108"/>
          <p:cNvCxnSpPr>
            <a:cxnSpLocks noChangeShapeType="1"/>
            <a:endCxn id="109" idx="2"/>
          </p:cNvCxnSpPr>
          <p:nvPr/>
        </p:nvCxnSpPr>
        <p:spPr bwMode="auto">
          <a:xfrm rot="16200000" flipH="1">
            <a:off x="3675858" y="1435239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AutoShape 109"/>
          <p:cNvCxnSpPr>
            <a:cxnSpLocks noChangeShapeType="1"/>
            <a:endCxn id="109" idx="0"/>
          </p:cNvCxnSpPr>
          <p:nvPr/>
        </p:nvCxnSpPr>
        <p:spPr bwMode="auto">
          <a:xfrm rot="5400000">
            <a:off x="4071938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110"/>
          <p:cNvCxnSpPr>
            <a:cxnSpLocks noChangeShapeType="1"/>
            <a:stCxn id="109" idx="4"/>
          </p:cNvCxnSpPr>
          <p:nvPr/>
        </p:nvCxnSpPr>
        <p:spPr bwMode="auto">
          <a:xfrm rot="16200000" flipH="1">
            <a:off x="4089401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AutoShape 111"/>
          <p:cNvSpPr>
            <a:spLocks noChangeArrowheads="1"/>
          </p:cNvSpPr>
          <p:nvPr/>
        </p:nvSpPr>
        <p:spPr bwMode="auto">
          <a:xfrm>
            <a:off x="4077495" y="174480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" name="AutoShape 112"/>
          <p:cNvCxnSpPr>
            <a:cxnSpLocks noChangeShapeType="1"/>
            <a:endCxn id="113" idx="2"/>
          </p:cNvCxnSpPr>
          <p:nvPr/>
        </p:nvCxnSpPr>
        <p:spPr bwMode="auto">
          <a:xfrm rot="16200000" flipH="1">
            <a:off x="3058320" y="1433652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AutoShape 113"/>
          <p:cNvCxnSpPr>
            <a:cxnSpLocks noChangeShapeType="1"/>
            <a:endCxn id="113" idx="0"/>
          </p:cNvCxnSpPr>
          <p:nvPr/>
        </p:nvCxnSpPr>
        <p:spPr bwMode="auto">
          <a:xfrm rot="5400000">
            <a:off x="3454402" y="164558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AutoShape 114"/>
          <p:cNvCxnSpPr>
            <a:cxnSpLocks noChangeShapeType="1"/>
            <a:stCxn id="113" idx="4"/>
          </p:cNvCxnSpPr>
          <p:nvPr/>
        </p:nvCxnSpPr>
        <p:spPr bwMode="auto">
          <a:xfrm rot="16200000" flipH="1">
            <a:off x="3471865" y="200594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AutoShape 115"/>
          <p:cNvSpPr>
            <a:spLocks noChangeArrowheads="1"/>
          </p:cNvSpPr>
          <p:nvPr/>
        </p:nvSpPr>
        <p:spPr bwMode="auto">
          <a:xfrm>
            <a:off x="3459958" y="174321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4" name="AutoShape 116"/>
          <p:cNvCxnSpPr>
            <a:cxnSpLocks noChangeShapeType="1"/>
            <a:endCxn id="117" idx="2"/>
          </p:cNvCxnSpPr>
          <p:nvPr/>
        </p:nvCxnSpPr>
        <p:spPr bwMode="auto">
          <a:xfrm rot="16200000" flipH="1">
            <a:off x="2421733" y="1433652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AutoShape 117"/>
          <p:cNvCxnSpPr>
            <a:cxnSpLocks noChangeShapeType="1"/>
            <a:endCxn id="117" idx="0"/>
          </p:cNvCxnSpPr>
          <p:nvPr/>
        </p:nvCxnSpPr>
        <p:spPr bwMode="auto">
          <a:xfrm rot="5400000">
            <a:off x="2817814" y="164558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18"/>
          <p:cNvCxnSpPr>
            <a:cxnSpLocks noChangeShapeType="1"/>
            <a:stCxn id="117" idx="4"/>
          </p:cNvCxnSpPr>
          <p:nvPr/>
        </p:nvCxnSpPr>
        <p:spPr bwMode="auto">
          <a:xfrm rot="16200000" flipH="1">
            <a:off x="2835277" y="200594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119"/>
          <p:cNvSpPr>
            <a:spLocks noChangeArrowheads="1"/>
          </p:cNvSpPr>
          <p:nvPr/>
        </p:nvSpPr>
        <p:spPr bwMode="auto">
          <a:xfrm>
            <a:off x="2823370" y="1743214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20"/>
          <p:cNvSpPr>
            <a:spLocks noChangeShapeType="1"/>
          </p:cNvSpPr>
          <p:nvPr/>
        </p:nvSpPr>
        <p:spPr bwMode="auto">
          <a:xfrm>
            <a:off x="1715295" y="1547952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9" name="AutoShape 121"/>
          <p:cNvCxnSpPr>
            <a:cxnSpLocks noChangeShapeType="1"/>
            <a:endCxn id="122" idx="2"/>
          </p:cNvCxnSpPr>
          <p:nvPr/>
        </p:nvCxnSpPr>
        <p:spPr bwMode="auto">
          <a:xfrm rot="16200000" flipH="1">
            <a:off x="1804195" y="1432064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/>
          <p:cNvCxnSpPr>
            <a:cxnSpLocks noChangeShapeType="1"/>
            <a:endCxn id="122" idx="0"/>
          </p:cNvCxnSpPr>
          <p:nvPr/>
        </p:nvCxnSpPr>
        <p:spPr bwMode="auto">
          <a:xfrm rot="5400000">
            <a:off x="2200276" y="164399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AutoShape 123"/>
          <p:cNvCxnSpPr>
            <a:cxnSpLocks noChangeShapeType="1"/>
            <a:stCxn id="122" idx="4"/>
          </p:cNvCxnSpPr>
          <p:nvPr/>
        </p:nvCxnSpPr>
        <p:spPr bwMode="auto">
          <a:xfrm rot="16200000" flipH="1">
            <a:off x="2217739" y="200435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AutoShape 124"/>
          <p:cNvSpPr>
            <a:spLocks noChangeArrowheads="1"/>
          </p:cNvSpPr>
          <p:nvPr/>
        </p:nvSpPr>
        <p:spPr bwMode="auto">
          <a:xfrm>
            <a:off x="2205833" y="1741627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" name="AutoShape 125"/>
          <p:cNvCxnSpPr>
            <a:cxnSpLocks noChangeShapeType="1"/>
            <a:endCxn id="126" idx="2"/>
          </p:cNvCxnSpPr>
          <p:nvPr/>
        </p:nvCxnSpPr>
        <p:spPr bwMode="auto">
          <a:xfrm rot="16200000" flipH="1">
            <a:off x="5537995" y="1436827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AutoShape 126"/>
          <p:cNvCxnSpPr>
            <a:cxnSpLocks noChangeShapeType="1"/>
            <a:endCxn id="126" idx="0"/>
          </p:cNvCxnSpPr>
          <p:nvPr/>
        </p:nvCxnSpPr>
        <p:spPr bwMode="auto">
          <a:xfrm rot="5400000">
            <a:off x="5934077" y="1648758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AutoShape 127"/>
          <p:cNvCxnSpPr>
            <a:cxnSpLocks noChangeShapeType="1"/>
            <a:stCxn id="126" idx="4"/>
          </p:cNvCxnSpPr>
          <p:nvPr/>
        </p:nvCxnSpPr>
        <p:spPr bwMode="auto">
          <a:xfrm rot="16200000" flipH="1">
            <a:off x="5951540" y="2009120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AutoShape 128"/>
          <p:cNvSpPr>
            <a:spLocks noChangeArrowheads="1"/>
          </p:cNvSpPr>
          <p:nvPr/>
        </p:nvSpPr>
        <p:spPr bwMode="auto">
          <a:xfrm>
            <a:off x="5939633" y="1746389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7" name="AutoShape 129"/>
          <p:cNvCxnSpPr>
            <a:cxnSpLocks noChangeShapeType="1"/>
            <a:endCxn id="130" idx="2"/>
          </p:cNvCxnSpPr>
          <p:nvPr/>
        </p:nvCxnSpPr>
        <p:spPr bwMode="auto">
          <a:xfrm rot="16200000" flipH="1">
            <a:off x="4920458" y="1435239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130"/>
          <p:cNvCxnSpPr>
            <a:cxnSpLocks noChangeShapeType="1"/>
            <a:endCxn id="130" idx="0"/>
          </p:cNvCxnSpPr>
          <p:nvPr/>
        </p:nvCxnSpPr>
        <p:spPr bwMode="auto">
          <a:xfrm rot="5400000">
            <a:off x="5316538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AutoShape 131"/>
          <p:cNvCxnSpPr>
            <a:cxnSpLocks noChangeShapeType="1"/>
            <a:stCxn id="130" idx="4"/>
          </p:cNvCxnSpPr>
          <p:nvPr/>
        </p:nvCxnSpPr>
        <p:spPr bwMode="auto">
          <a:xfrm rot="16200000" flipH="1">
            <a:off x="5334001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utoShape 132"/>
          <p:cNvSpPr>
            <a:spLocks noChangeArrowheads="1"/>
          </p:cNvSpPr>
          <p:nvPr/>
        </p:nvSpPr>
        <p:spPr bwMode="auto">
          <a:xfrm>
            <a:off x="5322095" y="174480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1" name="AutoShape 133"/>
          <p:cNvCxnSpPr>
            <a:cxnSpLocks noChangeShapeType="1"/>
            <a:endCxn id="134" idx="2"/>
          </p:cNvCxnSpPr>
          <p:nvPr/>
        </p:nvCxnSpPr>
        <p:spPr bwMode="auto">
          <a:xfrm rot="16200000" flipH="1">
            <a:off x="4283870" y="1435239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AutoShape 134"/>
          <p:cNvCxnSpPr>
            <a:cxnSpLocks noChangeShapeType="1"/>
            <a:endCxn id="134" idx="0"/>
          </p:cNvCxnSpPr>
          <p:nvPr/>
        </p:nvCxnSpPr>
        <p:spPr bwMode="auto">
          <a:xfrm rot="5400000">
            <a:off x="4679951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AutoShape 135"/>
          <p:cNvCxnSpPr>
            <a:cxnSpLocks noChangeShapeType="1"/>
            <a:stCxn id="134" idx="4"/>
          </p:cNvCxnSpPr>
          <p:nvPr/>
        </p:nvCxnSpPr>
        <p:spPr bwMode="auto">
          <a:xfrm rot="16200000" flipH="1">
            <a:off x="4697414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" name="AutoShape 136"/>
          <p:cNvSpPr>
            <a:spLocks noChangeArrowheads="1"/>
          </p:cNvSpPr>
          <p:nvPr/>
        </p:nvSpPr>
        <p:spPr bwMode="auto">
          <a:xfrm>
            <a:off x="4685508" y="1744802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AutoShape 137"/>
          <p:cNvCxnSpPr>
            <a:cxnSpLocks noChangeShapeType="1"/>
            <a:endCxn id="138" idx="2"/>
          </p:cNvCxnSpPr>
          <p:nvPr/>
        </p:nvCxnSpPr>
        <p:spPr bwMode="auto">
          <a:xfrm rot="16200000" flipH="1">
            <a:off x="3340895" y="2046427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AutoShape 138"/>
          <p:cNvCxnSpPr>
            <a:cxnSpLocks noChangeShapeType="1"/>
            <a:endCxn id="138" idx="0"/>
          </p:cNvCxnSpPr>
          <p:nvPr/>
        </p:nvCxnSpPr>
        <p:spPr bwMode="auto">
          <a:xfrm rot="5400000">
            <a:off x="4057652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AutoShape 139"/>
          <p:cNvCxnSpPr>
            <a:cxnSpLocks noChangeShapeType="1"/>
            <a:stCxn id="138" idx="4"/>
          </p:cNvCxnSpPr>
          <p:nvPr/>
        </p:nvCxnSpPr>
        <p:spPr bwMode="auto">
          <a:xfrm rot="16200000" flipH="1">
            <a:off x="4075115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AutoShape 140"/>
          <p:cNvSpPr>
            <a:spLocks noChangeArrowheads="1"/>
          </p:cNvSpPr>
          <p:nvPr/>
        </p:nvSpPr>
        <p:spPr bwMode="auto">
          <a:xfrm>
            <a:off x="4063208" y="267666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AutoShape 141"/>
          <p:cNvCxnSpPr>
            <a:cxnSpLocks noChangeShapeType="1"/>
            <a:endCxn id="142" idx="2"/>
          </p:cNvCxnSpPr>
          <p:nvPr/>
        </p:nvCxnSpPr>
        <p:spPr bwMode="auto">
          <a:xfrm rot="16200000" flipH="1">
            <a:off x="2728120" y="2049602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42"/>
          <p:cNvCxnSpPr>
            <a:cxnSpLocks noChangeShapeType="1"/>
            <a:endCxn id="142" idx="0"/>
          </p:cNvCxnSpPr>
          <p:nvPr/>
        </p:nvCxnSpPr>
        <p:spPr bwMode="auto">
          <a:xfrm rot="5400000">
            <a:off x="3440113" y="257744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43"/>
          <p:cNvCxnSpPr>
            <a:cxnSpLocks noChangeShapeType="1"/>
            <a:stCxn id="142" idx="4"/>
          </p:cNvCxnSpPr>
          <p:nvPr/>
        </p:nvCxnSpPr>
        <p:spPr bwMode="auto">
          <a:xfrm rot="16200000" flipH="1">
            <a:off x="3457576" y="293780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AutoShape 144"/>
          <p:cNvSpPr>
            <a:spLocks noChangeArrowheads="1"/>
          </p:cNvSpPr>
          <p:nvPr/>
        </p:nvSpPr>
        <p:spPr bwMode="auto">
          <a:xfrm>
            <a:off x="3445670" y="2675077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" name="AutoShape 145"/>
          <p:cNvCxnSpPr>
            <a:cxnSpLocks noChangeShapeType="1"/>
            <a:endCxn id="145" idx="0"/>
          </p:cNvCxnSpPr>
          <p:nvPr/>
        </p:nvCxnSpPr>
        <p:spPr bwMode="auto">
          <a:xfrm rot="5400000">
            <a:off x="2803526" y="257744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AutoShape 146"/>
          <p:cNvCxnSpPr>
            <a:cxnSpLocks noChangeShapeType="1"/>
            <a:stCxn id="145" idx="4"/>
          </p:cNvCxnSpPr>
          <p:nvPr/>
        </p:nvCxnSpPr>
        <p:spPr bwMode="auto">
          <a:xfrm rot="16200000" flipH="1">
            <a:off x="2820989" y="293780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utoShape 147"/>
          <p:cNvSpPr>
            <a:spLocks noChangeArrowheads="1"/>
          </p:cNvSpPr>
          <p:nvPr/>
        </p:nvSpPr>
        <p:spPr bwMode="auto">
          <a:xfrm>
            <a:off x="2809083" y="2675077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6" name="AutoShape 148"/>
          <p:cNvCxnSpPr>
            <a:cxnSpLocks noChangeShapeType="1"/>
            <a:endCxn id="145" idx="2"/>
          </p:cNvCxnSpPr>
          <p:nvPr/>
        </p:nvCxnSpPr>
        <p:spPr bwMode="auto">
          <a:xfrm rot="16200000" flipH="1">
            <a:off x="2105820" y="2063889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AutoShape 149"/>
          <p:cNvCxnSpPr>
            <a:cxnSpLocks noChangeShapeType="1"/>
            <a:endCxn id="150" idx="2"/>
          </p:cNvCxnSpPr>
          <p:nvPr/>
        </p:nvCxnSpPr>
        <p:spPr bwMode="auto">
          <a:xfrm rot="16200000" flipH="1">
            <a:off x="5183188" y="2028171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AutoShape 150"/>
          <p:cNvCxnSpPr>
            <a:cxnSpLocks noChangeShapeType="1"/>
            <a:endCxn id="150" idx="0"/>
          </p:cNvCxnSpPr>
          <p:nvPr/>
        </p:nvCxnSpPr>
        <p:spPr bwMode="auto">
          <a:xfrm rot="5400000">
            <a:off x="5919788" y="258062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AutoShape 151"/>
          <p:cNvCxnSpPr>
            <a:cxnSpLocks noChangeShapeType="1"/>
            <a:stCxn id="150" idx="4"/>
          </p:cNvCxnSpPr>
          <p:nvPr/>
        </p:nvCxnSpPr>
        <p:spPr bwMode="auto">
          <a:xfrm rot="16200000" flipH="1">
            <a:off x="5937251" y="294098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AutoShape 152"/>
          <p:cNvSpPr>
            <a:spLocks noChangeArrowheads="1"/>
          </p:cNvSpPr>
          <p:nvPr/>
        </p:nvSpPr>
        <p:spPr bwMode="auto">
          <a:xfrm>
            <a:off x="5925345" y="267825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1" name="AutoShape 153"/>
          <p:cNvCxnSpPr>
            <a:cxnSpLocks noChangeShapeType="1"/>
            <a:endCxn id="154" idx="2"/>
          </p:cNvCxnSpPr>
          <p:nvPr/>
        </p:nvCxnSpPr>
        <p:spPr bwMode="auto">
          <a:xfrm rot="16200000" flipH="1">
            <a:off x="4571208" y="2032139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AutoShape 154"/>
          <p:cNvCxnSpPr>
            <a:cxnSpLocks noChangeShapeType="1"/>
            <a:endCxn id="154" idx="0"/>
          </p:cNvCxnSpPr>
          <p:nvPr/>
        </p:nvCxnSpPr>
        <p:spPr bwMode="auto">
          <a:xfrm rot="5400000">
            <a:off x="5302252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AutoShape 155"/>
          <p:cNvCxnSpPr>
            <a:cxnSpLocks noChangeShapeType="1"/>
            <a:stCxn id="154" idx="4"/>
          </p:cNvCxnSpPr>
          <p:nvPr/>
        </p:nvCxnSpPr>
        <p:spPr bwMode="auto">
          <a:xfrm rot="16200000" flipH="1">
            <a:off x="5319715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AutoShape 156"/>
          <p:cNvSpPr>
            <a:spLocks noChangeArrowheads="1"/>
          </p:cNvSpPr>
          <p:nvPr/>
        </p:nvSpPr>
        <p:spPr bwMode="auto">
          <a:xfrm>
            <a:off x="5307808" y="267666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157"/>
          <p:cNvCxnSpPr>
            <a:cxnSpLocks noChangeShapeType="1"/>
            <a:endCxn id="158" idx="2"/>
          </p:cNvCxnSpPr>
          <p:nvPr/>
        </p:nvCxnSpPr>
        <p:spPr bwMode="auto">
          <a:xfrm rot="16200000" flipH="1">
            <a:off x="3948907" y="2046427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58"/>
          <p:cNvCxnSpPr>
            <a:cxnSpLocks noChangeShapeType="1"/>
            <a:endCxn id="158" idx="0"/>
          </p:cNvCxnSpPr>
          <p:nvPr/>
        </p:nvCxnSpPr>
        <p:spPr bwMode="auto">
          <a:xfrm rot="5400000">
            <a:off x="4665664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AutoShape 159"/>
          <p:cNvCxnSpPr>
            <a:cxnSpLocks noChangeShapeType="1"/>
            <a:stCxn id="158" idx="4"/>
          </p:cNvCxnSpPr>
          <p:nvPr/>
        </p:nvCxnSpPr>
        <p:spPr bwMode="auto">
          <a:xfrm rot="16200000" flipH="1">
            <a:off x="4683127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AutoShape 160"/>
          <p:cNvSpPr>
            <a:spLocks noChangeArrowheads="1"/>
          </p:cNvSpPr>
          <p:nvPr/>
        </p:nvSpPr>
        <p:spPr bwMode="auto">
          <a:xfrm>
            <a:off x="4671220" y="2676664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Text Box 51"/>
          <p:cNvSpPr txBox="1">
            <a:spLocks noChangeArrowheads="1"/>
          </p:cNvSpPr>
          <p:nvPr/>
        </p:nvSpPr>
        <p:spPr bwMode="auto">
          <a:xfrm>
            <a:off x="245270" y="3669951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4</a:t>
            </a:r>
            <a:endParaRPr lang="en-US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2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two copies of data T0 and T1</a:t>
            </a:r>
          </a:p>
          <a:p>
            <a:r>
              <a:rPr lang="en-US" dirty="0" smtClean="0"/>
              <a:t>Start by using T0 as input and T1 as output</a:t>
            </a:r>
          </a:p>
          <a:p>
            <a:r>
              <a:rPr lang="en-US" dirty="0" smtClean="0"/>
              <a:t>Switch input/output roles after each iteration</a:t>
            </a:r>
          </a:p>
          <a:p>
            <a:pPr lvl="1"/>
            <a:r>
              <a:rPr lang="en-US" dirty="0" smtClean="0"/>
              <a:t>Iteration 0: T0 as input and T1 as output</a:t>
            </a:r>
          </a:p>
          <a:p>
            <a:pPr lvl="1"/>
            <a:r>
              <a:rPr lang="en-US" dirty="0" smtClean="0"/>
              <a:t>Iteration 1: T1 as input and T0 and output</a:t>
            </a:r>
          </a:p>
          <a:p>
            <a:pPr lvl="1"/>
            <a:r>
              <a:rPr lang="en-US" dirty="0" smtClean="0"/>
              <a:t>Iteration 2: T0 as input and T1 as output</a:t>
            </a:r>
          </a:p>
          <a:p>
            <a:r>
              <a:rPr lang="en-US" dirty="0" smtClean="0"/>
              <a:t>This is typically implemented with two pointers, source and destination that swap their contents from one iteration to the next</a:t>
            </a:r>
          </a:p>
          <a:p>
            <a:r>
              <a:rPr lang="en-US" dirty="0" smtClean="0"/>
              <a:t>This eliminates the need for the second syncthreads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54C29-AF75-49E2-A10E-F6F4AC77084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cxnSp>
        <p:nvCxnSpPr>
          <p:cNvPr id="12292" name="AutoShape 2"/>
          <p:cNvCxnSpPr>
            <a:cxnSpLocks noChangeShapeType="1"/>
            <a:endCxn id="12295" idx="2"/>
          </p:cNvCxnSpPr>
          <p:nvPr/>
        </p:nvCxnSpPr>
        <p:spPr bwMode="auto">
          <a:xfrm rot="16200000" flipH="1">
            <a:off x="36337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3" name="AutoShape 3"/>
          <p:cNvCxnSpPr>
            <a:cxnSpLocks noChangeShapeType="1"/>
            <a:endCxn id="12295" idx="0"/>
          </p:cNvCxnSpPr>
          <p:nvPr/>
        </p:nvCxnSpPr>
        <p:spPr bwMode="auto">
          <a:xfrm rot="5400000">
            <a:off x="40298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4" name="AutoShape 4"/>
          <p:cNvCxnSpPr>
            <a:cxnSpLocks noChangeShapeType="1"/>
            <a:stCxn id="12295" idx="4"/>
          </p:cNvCxnSpPr>
          <p:nvPr/>
        </p:nvCxnSpPr>
        <p:spPr bwMode="auto">
          <a:xfrm rot="16200000" flipH="1">
            <a:off x="40473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0354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6" name="AutoShape 6"/>
          <p:cNvCxnSpPr>
            <a:cxnSpLocks noChangeShapeType="1"/>
            <a:endCxn id="12298" idx="2"/>
          </p:cNvCxnSpPr>
          <p:nvPr/>
        </p:nvCxnSpPr>
        <p:spPr bwMode="auto">
          <a:xfrm rot="16200000" flipH="1">
            <a:off x="3016250" y="15017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8"/>
          <p:cNvCxnSpPr>
            <a:cxnSpLocks noChangeShapeType="1"/>
            <a:stCxn id="12298" idx="4"/>
          </p:cNvCxnSpPr>
          <p:nvPr/>
        </p:nvCxnSpPr>
        <p:spPr bwMode="auto">
          <a:xfrm rot="16200000" flipH="1">
            <a:off x="3429794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3417888" y="18113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9" name="AutoShape 10"/>
          <p:cNvCxnSpPr>
            <a:cxnSpLocks noChangeShapeType="1"/>
            <a:endCxn id="12301" idx="2"/>
          </p:cNvCxnSpPr>
          <p:nvPr/>
        </p:nvCxnSpPr>
        <p:spPr bwMode="auto">
          <a:xfrm rot="16200000" flipH="1">
            <a:off x="2379663" y="1501775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0" name="AutoShape 12"/>
          <p:cNvCxnSpPr>
            <a:cxnSpLocks noChangeShapeType="1"/>
            <a:stCxn id="12301" idx="4"/>
          </p:cNvCxnSpPr>
          <p:nvPr/>
        </p:nvCxnSpPr>
        <p:spPr bwMode="auto">
          <a:xfrm rot="16200000" flipH="1">
            <a:off x="2793206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781300" y="181133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</a:t>
            </a:r>
            <a:r>
              <a:rPr lang="en-US" sz="3600" dirty="0" smtClean="0"/>
              <a:t>Double-Buffered </a:t>
            </a:r>
            <a:br>
              <a:rPr lang="en-US" sz="3600" dirty="0" smtClean="0"/>
            </a:br>
            <a:r>
              <a:rPr lang="en-US" sz="3600" dirty="0" smtClean="0"/>
              <a:t>Kogge-Stone Parallel </a:t>
            </a:r>
            <a:r>
              <a:rPr lang="en-US" sz="3600" dirty="0" smtClean="0"/>
              <a:t>Scan Algorithm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54763" y="1065213"/>
            <a:ext cx="28035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(previous slide)</a:t>
            </a: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times, stride from 1 to ceil(n/2.0). Threads </a:t>
            </a:r>
            <a:r>
              <a:rPr lang="en-US" sz="1800" i="1" dirty="0" smtClean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 smtClean="0">
                <a:latin typeface="Arial" charset="0"/>
              </a:rPr>
              <a:t>n-1 active: </a:t>
            </a:r>
            <a:r>
              <a:rPr lang="en-US" sz="1800" dirty="0">
                <a:latin typeface="Arial" charset="0"/>
              </a:rPr>
              <a:t>a</a:t>
            </a:r>
            <a:r>
              <a:rPr lang="en-US" sz="1800" dirty="0" smtClean="0">
                <a:latin typeface="Arial" charset="0"/>
              </a:rPr>
              <a:t>dd </a:t>
            </a:r>
            <a:r>
              <a:rPr lang="en-US" sz="1800" dirty="0">
                <a:latin typeface="Arial" charset="0"/>
              </a:rPr>
              <a:t>pairs of elements </a:t>
            </a:r>
            <a:r>
              <a:rPr lang="en-US" sz="1800" dirty="0" smtClean="0">
                <a:latin typeface="Arial" charset="0"/>
              </a:rPr>
              <a:t>that are s</a:t>
            </a:r>
            <a:r>
              <a:rPr lang="en-US" sz="1800" i="1" dirty="0" smtClean="0">
                <a:latin typeface="Arial" charset="0"/>
              </a:rPr>
              <a:t>tride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elements apart.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44686" y="4072305"/>
            <a:ext cx="6970713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Active threads: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to 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-1 (</a:t>
            </a:r>
            <a:r>
              <a:rPr lang="en-US" sz="1800" i="1" dirty="0">
                <a:latin typeface="Arial" charset="0"/>
              </a:rPr>
              <a:t>n</a:t>
            </a:r>
            <a:r>
              <a:rPr lang="en-US" sz="1800" dirty="0">
                <a:latin typeface="Arial" charset="0"/>
              </a:rPr>
              <a:t>-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threads)</a:t>
            </a:r>
          </a:p>
          <a:p>
            <a:pPr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 Thread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adds elements </a:t>
            </a:r>
            <a:r>
              <a:rPr lang="en-US" sz="1800" i="1" dirty="0">
                <a:latin typeface="Arial" charset="0"/>
              </a:rPr>
              <a:t>j</a:t>
            </a:r>
            <a:r>
              <a:rPr lang="en-US" sz="1800" dirty="0">
                <a:latin typeface="Arial" charset="0"/>
              </a:rPr>
              <a:t> and </a:t>
            </a:r>
            <a:r>
              <a:rPr lang="en-US" sz="1800" i="1" dirty="0">
                <a:latin typeface="Arial" charset="0"/>
              </a:rPr>
              <a:t>j-stride</a:t>
            </a:r>
            <a:r>
              <a:rPr lang="en-US" sz="1800" dirty="0">
                <a:latin typeface="Arial" charset="0"/>
              </a:rPr>
              <a:t> from </a:t>
            </a:r>
            <a:r>
              <a:rPr lang="en-US" sz="1800" dirty="0" smtClean="0">
                <a:latin typeface="Arial" charset="0"/>
              </a:rPr>
              <a:t>T </a:t>
            </a:r>
            <a:r>
              <a:rPr lang="en-US" sz="1800" dirty="0">
                <a:latin typeface="Arial" charset="0"/>
              </a:rPr>
              <a:t>and writes result into shared memory buffer </a:t>
            </a:r>
            <a:r>
              <a:rPr lang="en-US" sz="1800" dirty="0" smtClean="0">
                <a:latin typeface="Arial" charset="0"/>
              </a:rPr>
              <a:t>T</a:t>
            </a:r>
          </a:p>
          <a:p>
            <a:pPr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 Each iteration requires only one syncthreads</a:t>
            </a:r>
          </a:p>
          <a:p>
            <a:pPr lvl="1" eaLnBrk="1" hangingPunct="1">
              <a:buFontTx/>
              <a:buChar char="•"/>
            </a:pPr>
            <a:r>
              <a:rPr lang="en-US" sz="1800" dirty="0" smtClean="0">
                <a:latin typeface="Arial" charset="0"/>
              </a:rPr>
              <a:t>s</a:t>
            </a:r>
            <a:r>
              <a:rPr lang="en-US" sz="1800" dirty="0" smtClean="0">
                <a:latin typeface="Arial" charset="0"/>
              </a:rPr>
              <a:t>yncthreads(); // make sure that input is in place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f</a:t>
            </a:r>
            <a:r>
              <a:rPr lang="en-US" sz="1800" dirty="0" smtClean="0">
                <a:latin typeface="Arial" charset="0"/>
              </a:rPr>
              <a:t>loat destination[j] = source[j] + source[j - stride];</a:t>
            </a:r>
          </a:p>
          <a:p>
            <a:pPr lvl="1" eaLnBrk="1" hangingPunct="1">
              <a:buFontTx/>
              <a:buChar char="•"/>
            </a:pPr>
            <a:r>
              <a:rPr lang="en-US" sz="1800" dirty="0">
                <a:latin typeface="Arial" charset="0"/>
              </a:rPr>
              <a:t>t</a:t>
            </a:r>
            <a:r>
              <a:rPr lang="en-US" sz="1800" dirty="0" smtClean="0">
                <a:latin typeface="Arial" charset="0"/>
              </a:rPr>
              <a:t>emp = destination; destination = source; source = temp;</a:t>
            </a:r>
          </a:p>
          <a:p>
            <a:pPr lvl="1" eaLnBrk="1" hangingPunct="1">
              <a:buFontTx/>
              <a:buChar char="•"/>
            </a:pPr>
            <a:endParaRPr lang="en-US" sz="1800" dirty="0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#1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Stride = 1</a:t>
            </a:r>
          </a:p>
        </p:txBody>
      </p:sp>
      <p:graphicFrame>
        <p:nvGraphicFramePr>
          <p:cNvPr id="37582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936792"/>
              </p:ext>
            </p:extLst>
          </p:nvPr>
        </p:nvGraphicFramePr>
        <p:xfrm>
          <a:off x="744538" y="216217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73225" y="161607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725" y="1735138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37587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99438"/>
              </p:ext>
            </p:extLst>
          </p:nvPr>
        </p:nvGraphicFramePr>
        <p:xfrm>
          <a:off x="731838" y="11763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352" name="AutoShape 95"/>
          <p:cNvCxnSpPr>
            <a:cxnSpLocks noChangeShapeType="1"/>
            <a:endCxn id="12354" idx="2"/>
          </p:cNvCxnSpPr>
          <p:nvPr/>
        </p:nvCxnSpPr>
        <p:spPr bwMode="auto">
          <a:xfrm rot="16200000" flipH="1">
            <a:off x="1762125" y="150018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3" name="AutoShape 97"/>
          <p:cNvCxnSpPr>
            <a:cxnSpLocks noChangeShapeType="1"/>
            <a:stCxn id="12354" idx="4"/>
          </p:cNvCxnSpPr>
          <p:nvPr/>
        </p:nvCxnSpPr>
        <p:spPr bwMode="auto">
          <a:xfrm rot="16200000" flipH="1">
            <a:off x="2175670" y="207248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AutoShape 98"/>
          <p:cNvSpPr>
            <a:spLocks noChangeArrowheads="1"/>
          </p:cNvSpPr>
          <p:nvPr/>
        </p:nvSpPr>
        <p:spPr bwMode="auto">
          <a:xfrm>
            <a:off x="2163763" y="18097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5" name="AutoShape 99"/>
          <p:cNvCxnSpPr>
            <a:cxnSpLocks noChangeShapeType="1"/>
            <a:endCxn id="12358" idx="2"/>
          </p:cNvCxnSpPr>
          <p:nvPr/>
        </p:nvCxnSpPr>
        <p:spPr bwMode="auto">
          <a:xfrm rot="16200000" flipH="1">
            <a:off x="5495925" y="15049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6" name="AutoShape 100"/>
          <p:cNvCxnSpPr>
            <a:cxnSpLocks noChangeShapeType="1"/>
            <a:endCxn id="12358" idx="0"/>
          </p:cNvCxnSpPr>
          <p:nvPr/>
        </p:nvCxnSpPr>
        <p:spPr bwMode="auto">
          <a:xfrm rot="5400000">
            <a:off x="5892006" y="17168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7" name="AutoShape 101"/>
          <p:cNvCxnSpPr>
            <a:cxnSpLocks noChangeShapeType="1"/>
            <a:stCxn id="12358" idx="4"/>
          </p:cNvCxnSpPr>
          <p:nvPr/>
        </p:nvCxnSpPr>
        <p:spPr bwMode="auto">
          <a:xfrm rot="16200000" flipH="1">
            <a:off x="5909469" y="20772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AutoShape 102"/>
          <p:cNvSpPr>
            <a:spLocks noChangeArrowheads="1"/>
          </p:cNvSpPr>
          <p:nvPr/>
        </p:nvSpPr>
        <p:spPr bwMode="auto">
          <a:xfrm>
            <a:off x="5897563" y="18145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9" name="AutoShape 103"/>
          <p:cNvCxnSpPr>
            <a:cxnSpLocks noChangeShapeType="1"/>
            <a:endCxn id="12362" idx="2"/>
          </p:cNvCxnSpPr>
          <p:nvPr/>
        </p:nvCxnSpPr>
        <p:spPr bwMode="auto">
          <a:xfrm rot="16200000" flipH="1">
            <a:off x="48783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0" name="AutoShape 104"/>
          <p:cNvCxnSpPr>
            <a:cxnSpLocks noChangeShapeType="1"/>
            <a:endCxn id="12362" idx="0"/>
          </p:cNvCxnSpPr>
          <p:nvPr/>
        </p:nvCxnSpPr>
        <p:spPr bwMode="auto">
          <a:xfrm rot="5400000">
            <a:off x="52744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1" name="AutoShape 105"/>
          <p:cNvCxnSpPr>
            <a:cxnSpLocks noChangeShapeType="1"/>
            <a:stCxn id="12362" idx="4"/>
          </p:cNvCxnSpPr>
          <p:nvPr/>
        </p:nvCxnSpPr>
        <p:spPr bwMode="auto">
          <a:xfrm rot="16200000" flipH="1">
            <a:off x="52919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2" name="AutoShape 106"/>
          <p:cNvSpPr>
            <a:spLocks noChangeArrowheads="1"/>
          </p:cNvSpPr>
          <p:nvPr/>
        </p:nvSpPr>
        <p:spPr bwMode="auto">
          <a:xfrm>
            <a:off x="52800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3" name="AutoShape 107"/>
          <p:cNvCxnSpPr>
            <a:cxnSpLocks noChangeShapeType="1"/>
            <a:endCxn id="12366" idx="2"/>
          </p:cNvCxnSpPr>
          <p:nvPr/>
        </p:nvCxnSpPr>
        <p:spPr bwMode="auto">
          <a:xfrm rot="16200000" flipH="1">
            <a:off x="4241800" y="15033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108"/>
          <p:cNvCxnSpPr>
            <a:cxnSpLocks noChangeShapeType="1"/>
            <a:endCxn id="12366" idx="0"/>
          </p:cNvCxnSpPr>
          <p:nvPr/>
        </p:nvCxnSpPr>
        <p:spPr bwMode="auto">
          <a:xfrm rot="5400000">
            <a:off x="4637882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109"/>
          <p:cNvCxnSpPr>
            <a:cxnSpLocks noChangeShapeType="1"/>
            <a:stCxn id="12366" idx="4"/>
          </p:cNvCxnSpPr>
          <p:nvPr/>
        </p:nvCxnSpPr>
        <p:spPr bwMode="auto">
          <a:xfrm rot="16200000" flipH="1">
            <a:off x="4655345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6" name="AutoShape 110"/>
          <p:cNvSpPr>
            <a:spLocks noChangeArrowheads="1"/>
          </p:cNvSpPr>
          <p:nvPr/>
        </p:nvSpPr>
        <p:spPr bwMode="auto">
          <a:xfrm>
            <a:off x="4643438" y="1812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2354" idx="0"/>
          </p:cNvCxnSpPr>
          <p:nvPr/>
        </p:nvCxnSpPr>
        <p:spPr>
          <a:xfrm>
            <a:off x="2255838" y="161925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17825" y="1639888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9963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37025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712368" y="1004888"/>
            <a:ext cx="1447800" cy="1295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49676" y="3221863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5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4507706" y="2752725"/>
            <a:ext cx="304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343400" y="1839913"/>
            <a:ext cx="1295400" cy="3265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768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EE40EC-9973-4FC2-BBB5-9AE440CB8A2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Work Efficiency </a:t>
            </a:r>
            <a:r>
              <a:rPr lang="en-US" sz="3600" dirty="0" smtClean="0"/>
              <a:t>Analysis</a:t>
            </a:r>
            <a:endParaRPr lang="en-US" sz="3600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9213"/>
            <a:ext cx="8301038" cy="5005387"/>
          </a:xfrm>
        </p:spPr>
        <p:txBody>
          <a:bodyPr/>
          <a:lstStyle/>
          <a:p>
            <a:pPr marL="457200" indent="-457200"/>
            <a:endParaRPr lang="en-US" sz="2400" i="1" dirty="0" smtClean="0"/>
          </a:p>
          <a:p>
            <a:pPr marL="457200" indent="-457200"/>
            <a:r>
              <a:rPr lang="en-US" sz="2400" dirty="0" smtClean="0"/>
              <a:t>A Kogge-Stone</a:t>
            </a:r>
            <a:r>
              <a:rPr lang="en-US" sz="2400" dirty="0" smtClean="0"/>
              <a:t> scan kernel </a:t>
            </a:r>
            <a:r>
              <a:rPr lang="en-US" sz="2400" dirty="0" smtClean="0"/>
              <a:t>executes log(n) parallel iterations</a:t>
            </a:r>
          </a:p>
          <a:p>
            <a:pPr marL="974725" lvl="1" indent="-403225"/>
            <a:r>
              <a:rPr lang="en-US" sz="2000" dirty="0" smtClean="0"/>
              <a:t>The steps do (n-1), (n-2), (n-4),..(n- n/2) </a:t>
            </a:r>
            <a:r>
              <a:rPr lang="en-US" sz="2000" dirty="0" smtClean="0"/>
              <a:t>add operations </a:t>
            </a:r>
            <a:r>
              <a:rPr lang="en-US" sz="2000" dirty="0" smtClean="0"/>
              <a:t>each</a:t>
            </a:r>
          </a:p>
          <a:p>
            <a:pPr marL="974725" lvl="1" indent="-403225"/>
            <a:r>
              <a:rPr lang="en-US" sz="2000" dirty="0" smtClean="0"/>
              <a:t>Total </a:t>
            </a:r>
            <a:r>
              <a:rPr lang="en-US" sz="2000" dirty="0" smtClean="0"/>
              <a:t># of add operations: </a:t>
            </a:r>
            <a:r>
              <a:rPr lang="en-US" sz="2000" dirty="0" smtClean="0"/>
              <a:t>n * log(n)  - (n-1)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O(n*log(n)) work</a:t>
            </a:r>
          </a:p>
          <a:p>
            <a:pPr marL="974725" lvl="1" indent="-403225"/>
            <a:endParaRPr lang="en-US" sz="2000" dirty="0" smtClean="0"/>
          </a:p>
          <a:p>
            <a:pPr marL="457200" indent="-457200"/>
            <a:r>
              <a:rPr lang="en-US" sz="2400" dirty="0" smtClean="0"/>
              <a:t>This scan algorithm is not very work efficient</a:t>
            </a:r>
          </a:p>
          <a:p>
            <a:pPr marL="974725" lvl="1" indent="-403225"/>
            <a:r>
              <a:rPr lang="en-US" sz="2000" dirty="0" smtClean="0"/>
              <a:t>Sequential scan algorithm does </a:t>
            </a:r>
            <a:r>
              <a:rPr lang="en-US" sz="2000" i="1" dirty="0" smtClean="0"/>
              <a:t>n</a:t>
            </a:r>
            <a:r>
              <a:rPr lang="en-US" sz="2000" dirty="0" smtClean="0"/>
              <a:t> adds</a:t>
            </a:r>
          </a:p>
          <a:p>
            <a:pPr marL="974725" lvl="1" indent="-403225"/>
            <a:r>
              <a:rPr lang="en-US" sz="2000" dirty="0" smtClean="0"/>
              <a:t>A factor of log(n) hurts: 20x for </a:t>
            </a:r>
            <a:r>
              <a:rPr lang="en-US" sz="2000" dirty="0" smtClean="0"/>
              <a:t>1,000,000 </a:t>
            </a:r>
            <a:r>
              <a:rPr lang="en-US" sz="2000" dirty="0" smtClean="0"/>
              <a:t>elements</a:t>
            </a:r>
            <a:r>
              <a:rPr lang="en-US" sz="2000" dirty="0" smtClean="0"/>
              <a:t>!</a:t>
            </a:r>
          </a:p>
          <a:p>
            <a:pPr marL="974725" lvl="1" indent="-403225"/>
            <a:r>
              <a:rPr lang="en-US" sz="2000" dirty="0" smtClean="0"/>
              <a:t>Typically used within each block, where n ≤ 1,024</a:t>
            </a:r>
            <a:endParaRPr lang="en-US" sz="2000" dirty="0" smtClean="0"/>
          </a:p>
          <a:p>
            <a:pPr marL="974725" lvl="1" indent="-403225"/>
            <a:endParaRPr lang="en-US" sz="2000" dirty="0" smtClean="0"/>
          </a:p>
          <a:p>
            <a:pPr marL="457200" indent="-457200"/>
            <a:r>
              <a:rPr lang="en-US" sz="2400" dirty="0" smtClean="0"/>
              <a:t>A parallel algorithm can be slow when execution resources are saturated due to low work </a:t>
            </a:r>
            <a:r>
              <a:rPr lang="en-US" sz="2400" dirty="0" smtClean="0"/>
              <a:t>efficiency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6042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questions?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8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C8EA4A-D983-46C2-9C00-2FEDCFBC44A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parallel </a:t>
            </a:r>
            <a:r>
              <a:rPr lang="en-US" dirty="0" smtClean="0"/>
              <a:t>Scan (Prefix Sum) </a:t>
            </a:r>
            <a:r>
              <a:rPr lang="en-US" dirty="0" smtClean="0"/>
              <a:t>algorithms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frequently used for parallel work assignment and resource allocation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A key primitive to in many parallel algorithms to convert serial computation into parallel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Based on reduction tree and reverse reduction </a:t>
            </a:r>
            <a:r>
              <a:rPr lang="en-US" dirty="0" smtClean="0"/>
              <a:t>tree</a:t>
            </a:r>
          </a:p>
          <a:p>
            <a:pPr marL="457200" indent="-457200" eaLnBrk="1" hangingPunct="1">
              <a:defRPr/>
            </a:pPr>
            <a:r>
              <a:rPr lang="en-US" dirty="0" smtClean="0"/>
              <a:t>To learn the concept of double buffering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400050" lvl="1" indent="0" eaLnBrk="1" hangingPunct="1">
              <a:buNone/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dirty="0" smtClean="0"/>
              <a:t>(Inclusive) </a:t>
            </a:r>
            <a:r>
              <a:rPr lang="en-US" dirty="0" smtClean="0"/>
              <a:t>Scan (Prefix-Sum) </a:t>
            </a:r>
            <a:r>
              <a:rPr lang="en-US" dirty="0" smtClean="0"/>
              <a:t>Definition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8C2FAC80-558A-4630-9808-E76BE4B14D0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Definition: </a:t>
            </a:r>
            <a:r>
              <a:rPr lang="en-US" i="1" dirty="0"/>
              <a:t>The </a:t>
            </a:r>
            <a:r>
              <a:rPr lang="en-US" i="1" dirty="0" smtClean="0"/>
              <a:t>scan operation </a:t>
            </a:r>
            <a:r>
              <a:rPr lang="en-US" i="1" dirty="0"/>
              <a:t>takes a binary associative operator </a:t>
            </a:r>
            <a:r>
              <a:rPr lang="en-US" dirty="0"/>
              <a:t>⊕, </a:t>
            </a:r>
            <a:r>
              <a:rPr lang="en-US" i="1" dirty="0"/>
              <a:t>and an array of n elements</a:t>
            </a:r>
          </a:p>
          <a:p>
            <a:pPr eaLnBrk="1" hangingPunct="1"/>
            <a:r>
              <a:rPr lang="en-US" dirty="0"/>
              <a:t>                        [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x</a:t>
            </a:r>
            <a:r>
              <a:rPr lang="en-US" baseline="-25000" dirty="0"/>
              <a:t>n-1</a:t>
            </a:r>
            <a:r>
              <a:rPr lang="en-US" dirty="0"/>
              <a:t>],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i="1" dirty="0"/>
              <a:t>and returns the </a:t>
            </a:r>
            <a:r>
              <a:rPr lang="en-US" i="1" dirty="0" smtClean="0"/>
              <a:t>prefix-sum array</a:t>
            </a:r>
            <a:endParaRPr lang="en-US" i="1" dirty="0"/>
          </a:p>
          <a:p>
            <a:pPr eaLnBrk="1" hangingPunct="1"/>
            <a:endParaRPr lang="en-US" i="1" dirty="0"/>
          </a:p>
          <a:p>
            <a:pPr eaLnBrk="1" hangingPunct="1"/>
            <a:r>
              <a:rPr lang="pt-BR" dirty="0"/>
              <a:t>		[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,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 ⊕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pt-BR" dirty="0"/>
              <a:t>), …,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 ⊕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pt-BR" dirty="0"/>
              <a:t> ⊕ … ⊕ </a:t>
            </a:r>
            <a:r>
              <a:rPr lang="en-US" i="1" dirty="0"/>
              <a:t>x</a:t>
            </a:r>
            <a:r>
              <a:rPr lang="en-US" baseline="-25000" dirty="0"/>
              <a:t>n-1</a:t>
            </a:r>
            <a:r>
              <a:rPr lang="pt-BR" dirty="0"/>
              <a:t>)].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en-US" b="1" dirty="0"/>
              <a:t>Example: </a:t>
            </a:r>
            <a:r>
              <a:rPr lang="en-US" dirty="0"/>
              <a:t>If ⊕ is addition, then the </a:t>
            </a:r>
            <a:r>
              <a:rPr lang="en-US" dirty="0" smtClean="0"/>
              <a:t>scan </a:t>
            </a:r>
            <a:r>
              <a:rPr lang="en-US" dirty="0"/>
              <a:t>operation on the array 		</a:t>
            </a:r>
            <a:r>
              <a:rPr lang="en-US" dirty="0" smtClean="0"/>
              <a:t>		[</a:t>
            </a:r>
            <a:r>
              <a:rPr lang="en-US" dirty="0"/>
              <a:t>3  1  7   0   4    1   6   3],</a:t>
            </a:r>
          </a:p>
          <a:p>
            <a:pPr eaLnBrk="1" hangingPunct="1"/>
            <a:r>
              <a:rPr lang="en-US" dirty="0"/>
              <a:t>would return		[3  4 11 11 15 16 22 25].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Inclusive Scan Application Example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we have a 100-inch </a:t>
            </a:r>
            <a:r>
              <a:rPr lang="en-US" dirty="0" smtClean="0"/>
              <a:t>bread </a:t>
            </a:r>
            <a:r>
              <a:rPr lang="en-US" dirty="0" smtClean="0"/>
              <a:t>to feed 10</a:t>
            </a:r>
          </a:p>
          <a:p>
            <a:r>
              <a:rPr lang="en-US" dirty="0" smtClean="0"/>
              <a:t>We know how much each person wants in inches</a:t>
            </a:r>
          </a:p>
          <a:p>
            <a:pPr lvl="1"/>
            <a:r>
              <a:rPr lang="en-US" dirty="0" smtClean="0"/>
              <a:t>[3  5   2   7   28 4  3 0  8  1]</a:t>
            </a:r>
          </a:p>
          <a:p>
            <a:r>
              <a:rPr lang="en-US" dirty="0" smtClean="0"/>
              <a:t>How do we cut the </a:t>
            </a:r>
            <a:r>
              <a:rPr lang="en-US" dirty="0" smtClean="0"/>
              <a:t>bread </a:t>
            </a:r>
            <a:r>
              <a:rPr lang="en-US" dirty="0" smtClean="0"/>
              <a:t>quickly? </a:t>
            </a:r>
          </a:p>
          <a:p>
            <a:r>
              <a:rPr lang="en-US" dirty="0" smtClean="0"/>
              <a:t>How much will be left</a:t>
            </a:r>
          </a:p>
          <a:p>
            <a:endParaRPr lang="en-US" dirty="0" smtClean="0"/>
          </a:p>
          <a:p>
            <a:r>
              <a:rPr lang="en-US" dirty="0" smtClean="0"/>
              <a:t>Method 1: cut the sections sequentially: 3 inches first, 5 inches second, 2 inches third, etc. </a:t>
            </a:r>
          </a:p>
          <a:p>
            <a:r>
              <a:rPr lang="en-US" dirty="0" smtClean="0"/>
              <a:t>Method 2: calculate </a:t>
            </a:r>
            <a:r>
              <a:rPr lang="en-US" dirty="0" smtClean="0"/>
              <a:t>p</a:t>
            </a:r>
            <a:r>
              <a:rPr lang="en-US" dirty="0" smtClean="0"/>
              <a:t>refix-sum array</a:t>
            </a:r>
          </a:p>
          <a:p>
            <a:pPr lvl="1"/>
            <a:r>
              <a:rPr lang="en-US" dirty="0" smtClean="0"/>
              <a:t>[3</a:t>
            </a:r>
            <a:r>
              <a:rPr lang="en-US" dirty="0" smtClean="0"/>
              <a:t>, 8, 10, 17, 45, 49, 52, 52, 60, 61] (39 inches left)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7E2A22-644A-450F-9BFC-5B6A399F39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50130A-259C-4EA5-9423-D8677E85BE5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Applications of Scan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305800" cy="3228975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Scan is a simple and useful parallel building block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2000" dirty="0" smtClean="0"/>
              <a:t>Convert recurrences from sequential :  </a:t>
            </a:r>
            <a:br>
              <a:rPr lang="en-US" sz="2000" dirty="0" smtClean="0"/>
            </a:br>
            <a:r>
              <a:rPr lang="en-US" sz="2000" dirty="0" smtClean="0"/>
              <a:t>  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for(j=1;j&lt;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</a:rPr>
              <a:t>n;j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++) out[j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] = out[j-1] + f(j);</a:t>
            </a:r>
            <a:b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</a:br>
            <a:endParaRPr lang="en-US" sz="2000" dirty="0" smtClean="0"/>
          </a:p>
          <a:p>
            <a:pPr marL="974725" lvl="1" indent="-403225">
              <a:lnSpc>
                <a:spcPct val="90000"/>
              </a:lnSpc>
            </a:pPr>
            <a:r>
              <a:rPr lang="en-US" sz="2000" dirty="0" smtClean="0"/>
              <a:t>into parallel:</a:t>
            </a:r>
          </a:p>
          <a:p>
            <a:pPr marL="974725" lvl="1" indent="-403225">
              <a:lnSpc>
                <a:spcPct val="90000"/>
              </a:lnSpc>
              <a:buFontTx/>
              <a:buNone/>
            </a:pPr>
            <a:r>
              <a:rPr lang="en-US" sz="2000" dirty="0" smtClean="0"/>
              <a:t>	  </a:t>
            </a:r>
            <a:r>
              <a:rPr lang="en-US" sz="2000" dirty="0" err="1" smtClean="0">
                <a:solidFill>
                  <a:schemeClr val="tx2"/>
                </a:solidFill>
                <a:latin typeface="Courier New" pitchFamily="49" charset="0"/>
              </a:rPr>
              <a:t>forall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(j) { temp[j] = f(j) };</a:t>
            </a:r>
            <a:b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 scan(out, temp);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Useful for many parallel algorithms: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447800" y="4267200"/>
            <a:ext cx="310515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radix sort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quicksort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String comparison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Lexical analysis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Stream compaction</a:t>
            </a: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4648200" y="4267200"/>
            <a:ext cx="350520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Polynomial evaluation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Solving recurrences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Tree operations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Histograms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Applications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Assigning camp slots</a:t>
            </a:r>
          </a:p>
          <a:p>
            <a:r>
              <a:rPr lang="en-US" dirty="0" smtClean="0"/>
              <a:t>Assigning farmer market space</a:t>
            </a:r>
          </a:p>
          <a:p>
            <a:r>
              <a:rPr lang="en-US" dirty="0" smtClean="0"/>
              <a:t>Allocating memory to parallel threads</a:t>
            </a:r>
          </a:p>
          <a:p>
            <a:r>
              <a:rPr lang="en-US" dirty="0" smtClean="0"/>
              <a:t>Allocating memory buffer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communication channels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E33BB2-311D-40AE-B985-389005BA6F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Inclusive Sequential Scan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Given a sequence 	[</a:t>
            </a:r>
            <a:r>
              <a:rPr lang="en-US" i="1" smtClean="0"/>
              <a:t>x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, ... ]</a:t>
            </a:r>
          </a:p>
          <a:p>
            <a:pPr marL="0" indent="0">
              <a:buFontTx/>
              <a:buNone/>
            </a:pPr>
            <a:r>
              <a:rPr lang="en-US" smtClean="0"/>
              <a:t>Calculate output	[</a:t>
            </a:r>
            <a:r>
              <a:rPr lang="en-US" i="1" smtClean="0"/>
              <a:t>y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baseline="-25000" smtClean="0"/>
              <a:t>2</a:t>
            </a:r>
            <a:r>
              <a:rPr lang="en-US" smtClean="0"/>
              <a:t>, ... ]</a:t>
            </a:r>
          </a:p>
          <a:p>
            <a:pPr marL="0" indent="0">
              <a:buFontTx/>
              <a:buNone/>
            </a:pPr>
            <a:endParaRPr lang="en-US" sz="1800" i="1" smtClean="0"/>
          </a:p>
          <a:p>
            <a:pPr marL="0" indent="0">
              <a:buFontTx/>
              <a:buNone/>
            </a:pPr>
            <a:r>
              <a:rPr lang="en-US" smtClean="0"/>
              <a:t>Such that 	</a:t>
            </a:r>
            <a:r>
              <a:rPr lang="en-US" i="1" smtClean="0"/>
              <a:t>	</a:t>
            </a:r>
            <a:r>
              <a:rPr lang="es-ES" i="1" smtClean="0"/>
              <a:t>y</a:t>
            </a:r>
            <a:r>
              <a:rPr lang="es-ES" baseline="-25000" smtClean="0"/>
              <a:t>0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</a:t>
            </a:r>
            <a:r>
              <a:rPr lang="es-ES" i="1" smtClean="0"/>
              <a:t>y</a:t>
            </a:r>
            <a:r>
              <a:rPr lang="es-ES" baseline="-25000" smtClean="0"/>
              <a:t>1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  <a:r>
              <a:rPr lang="es-ES" smtClean="0"/>
              <a:t> + </a:t>
            </a:r>
            <a:r>
              <a:rPr lang="es-ES" i="1" smtClean="0"/>
              <a:t>x</a:t>
            </a:r>
            <a:r>
              <a:rPr lang="es-ES" baseline="-25000" smtClean="0"/>
              <a:t>1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</a:t>
            </a:r>
            <a:r>
              <a:rPr lang="es-ES" i="1" smtClean="0"/>
              <a:t>y</a:t>
            </a:r>
            <a:r>
              <a:rPr lang="es-ES" baseline="-25000" smtClean="0"/>
              <a:t>2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  <a:r>
              <a:rPr lang="es-ES" smtClean="0"/>
              <a:t> + </a:t>
            </a:r>
            <a:r>
              <a:rPr lang="es-ES" i="1" smtClean="0"/>
              <a:t>x</a:t>
            </a:r>
            <a:r>
              <a:rPr lang="es-ES" baseline="-25000" smtClean="0"/>
              <a:t>1</a:t>
            </a:r>
            <a:r>
              <a:rPr lang="es-ES" smtClean="0"/>
              <a:t>+ </a:t>
            </a:r>
            <a:r>
              <a:rPr lang="es-ES" i="1" smtClean="0"/>
              <a:t>x</a:t>
            </a:r>
            <a:r>
              <a:rPr lang="es-ES" baseline="-25000" smtClean="0"/>
              <a:t>2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…</a:t>
            </a:r>
            <a:endParaRPr lang="en-US" i="1" smtClean="0"/>
          </a:p>
          <a:p>
            <a:pPr marL="0" indent="0">
              <a:buFontTx/>
              <a:buNone/>
            </a:pPr>
            <a:r>
              <a:rPr lang="en-US" i="1" smtClean="0"/>
              <a:t>Using a recursive definition </a:t>
            </a:r>
          </a:p>
          <a:p>
            <a:pPr marL="0" indent="0">
              <a:buFontTx/>
              <a:buNone/>
            </a:pPr>
            <a:r>
              <a:rPr lang="en-US" i="1" smtClean="0"/>
              <a:t>			y</a:t>
            </a:r>
            <a:r>
              <a:rPr lang="en-US" i="1" baseline="-25000" smtClean="0"/>
              <a:t>i</a:t>
            </a:r>
            <a:r>
              <a:rPr lang="en-US" smtClean="0"/>
              <a:t> = </a:t>
            </a:r>
            <a:r>
              <a:rPr lang="en-US" i="1" smtClean="0"/>
              <a:t>y</a:t>
            </a:r>
            <a:r>
              <a:rPr lang="en-US" i="1" baseline="-25000" smtClean="0"/>
              <a:t>i</a:t>
            </a:r>
            <a:r>
              <a:rPr lang="en-US" baseline="-25000" smtClean="0"/>
              <a:t> − 1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endParaRPr lang="en-US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35EC9F-EAFD-4CD3-8449-8B598FB23C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Sequential </a:t>
            </a:r>
            <a:r>
              <a:rPr lang="en-US" dirty="0" smtClean="0"/>
              <a:t>C Implementation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 y[0] = x[0];</a:t>
            </a:r>
          </a:p>
          <a:p>
            <a:pPr marL="0" indent="0">
              <a:buFontTx/>
              <a:buNone/>
            </a:pPr>
            <a:r>
              <a:rPr lang="en-US" smtClean="0"/>
              <a:t> for (i = 1; i &lt; Max_i; i++) y[i] = y [i-1] + x[i];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Computationally efficient: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N additions needed for N elements - O(N)!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8D9EB9-1EF8-4AA0-BB3A-5039C6E86C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Naïve Inclusive Parallel Scan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Assign one thread to calculate each y element</a:t>
            </a:r>
          </a:p>
          <a:p>
            <a:pPr>
              <a:defRPr/>
            </a:pPr>
            <a:r>
              <a:rPr lang="en-US" dirty="0" smtClean="0"/>
              <a:t>Have every thread to add up all x elements needed for the y element</a:t>
            </a:r>
          </a:p>
          <a:p>
            <a:pPr marL="0" indent="0">
              <a:buFontTx/>
              <a:buNone/>
              <a:defRPr/>
            </a:pPr>
            <a:r>
              <a:rPr lang="es-ES" i="1" dirty="0" smtClean="0"/>
              <a:t>			y</a:t>
            </a:r>
            <a:r>
              <a:rPr lang="es-ES" baseline="-25000" dirty="0" smtClean="0"/>
              <a:t>0</a:t>
            </a:r>
            <a:r>
              <a:rPr lang="es-ES" dirty="0" smtClean="0"/>
              <a:t> = </a:t>
            </a:r>
            <a:r>
              <a:rPr lang="es-ES" i="1" dirty="0" smtClean="0"/>
              <a:t>x</a:t>
            </a:r>
            <a:r>
              <a:rPr lang="es-ES" baseline="-25000" dirty="0" smtClean="0"/>
              <a:t>0</a:t>
            </a:r>
          </a:p>
          <a:p>
            <a:pPr marL="0" indent="0">
              <a:buFontTx/>
              <a:buNone/>
              <a:defRPr/>
            </a:pPr>
            <a:r>
              <a:rPr lang="es-ES" i="1" baseline="-25000" dirty="0" smtClean="0"/>
              <a:t>			</a:t>
            </a:r>
            <a:r>
              <a:rPr lang="es-ES" i="1" dirty="0" smtClean="0"/>
              <a:t>y</a:t>
            </a:r>
            <a:r>
              <a:rPr lang="es-ES" baseline="-25000" dirty="0" smtClean="0"/>
              <a:t>1</a:t>
            </a:r>
            <a:r>
              <a:rPr lang="es-ES" dirty="0" smtClean="0"/>
              <a:t> = </a:t>
            </a:r>
            <a:r>
              <a:rPr lang="es-ES" i="1" dirty="0" smtClean="0"/>
              <a:t>x</a:t>
            </a:r>
            <a:r>
              <a:rPr lang="es-ES" baseline="-25000" dirty="0" smtClean="0"/>
              <a:t>0</a:t>
            </a:r>
            <a:r>
              <a:rPr lang="es-ES" dirty="0" smtClean="0"/>
              <a:t> + </a:t>
            </a:r>
            <a:r>
              <a:rPr lang="es-ES" i="1" dirty="0" smtClean="0"/>
              <a:t>x</a:t>
            </a:r>
            <a:r>
              <a:rPr lang="es-ES" baseline="-25000" dirty="0" smtClean="0"/>
              <a:t>1</a:t>
            </a:r>
          </a:p>
          <a:p>
            <a:pPr marL="0" indent="0">
              <a:buFontTx/>
              <a:buNone/>
              <a:defRPr/>
            </a:pPr>
            <a:r>
              <a:rPr lang="es-ES" i="1" baseline="-25000" dirty="0" smtClean="0"/>
              <a:t>			</a:t>
            </a:r>
            <a:r>
              <a:rPr lang="es-ES" i="1" dirty="0" smtClean="0"/>
              <a:t>y</a:t>
            </a:r>
            <a:r>
              <a:rPr lang="es-ES" baseline="-25000" dirty="0" smtClean="0"/>
              <a:t>2</a:t>
            </a:r>
            <a:r>
              <a:rPr lang="es-ES" dirty="0" smtClean="0"/>
              <a:t> = </a:t>
            </a:r>
            <a:r>
              <a:rPr lang="es-ES" i="1" dirty="0" smtClean="0"/>
              <a:t>x</a:t>
            </a:r>
            <a:r>
              <a:rPr lang="es-ES" baseline="-25000" dirty="0" smtClean="0"/>
              <a:t>0</a:t>
            </a:r>
            <a:r>
              <a:rPr lang="es-ES" dirty="0" smtClean="0"/>
              <a:t> + </a:t>
            </a:r>
            <a:r>
              <a:rPr lang="es-ES" i="1" dirty="0" smtClean="0"/>
              <a:t>x</a:t>
            </a:r>
            <a:r>
              <a:rPr lang="es-ES" baseline="-25000" dirty="0" smtClean="0"/>
              <a:t>1</a:t>
            </a:r>
            <a:r>
              <a:rPr lang="es-ES" dirty="0" smtClean="0"/>
              <a:t>+ </a:t>
            </a:r>
            <a:r>
              <a:rPr lang="es-ES" i="1" dirty="0" smtClean="0"/>
              <a:t>x</a:t>
            </a:r>
            <a:r>
              <a:rPr lang="es-ES" baseline="-25000" dirty="0" smtClean="0"/>
              <a:t>2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“Parallel programming is easy as long as you do not care about performance.”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smtClean="0">
                <a:cs typeface="Times New Roman" panose="02020603050405020304" pitchFamily="18" charset="0"/>
              </a:rPr>
              <a:t>© David Kirk/NVIDIA and Wen-mei W. Hwu  ECE408/CS483/ECE498al, University of Illinois, 2007-2016</a:t>
            </a:r>
            <a:endParaRPr lang="en-US" altLang="en-US" sz="1200" smtClean="0"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/>
                <a:cs typeface="Arial" panose="020B0604020202020204" pitchFamily="34" charset="0"/>
              </a:defRPr>
            </a:lvl9pPr>
          </a:lstStyle>
          <a:p>
            <a:pPr eaLnBrk="1" hangingPunct="1"/>
            <a:fld id="{9E8EF9E9-A67B-4D32-89A7-5CFB6FCC55FD}" type="slidenum">
              <a:rPr lang="en-US" altLang="en-US" sz="14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D68520-1DDD-4AF2-8E13-8E4FD2832A3B}"/>
</file>

<file path=customXml/itemProps2.xml><?xml version="1.0" encoding="utf-8"?>
<ds:datastoreItem xmlns:ds="http://schemas.openxmlformats.org/officeDocument/2006/customXml" ds:itemID="{D54056E8-630E-4121-A3B7-D273E78E5032}"/>
</file>

<file path=customXml/itemProps3.xml><?xml version="1.0" encoding="utf-8"?>
<ds:datastoreItem xmlns:ds="http://schemas.openxmlformats.org/officeDocument/2006/customXml" ds:itemID="{8E97BC98-3A89-44CE-B1FC-B2E22A177C2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47031</TotalTime>
  <Words>1312</Words>
  <Application>Microsoft Office PowerPoint</Application>
  <PresentationFormat>On-screen Show (4:3)</PresentationFormat>
  <Paragraphs>330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Courier New</vt:lpstr>
      <vt:lpstr>Gulim</vt:lpstr>
      <vt:lpstr>Palatino</vt:lpstr>
      <vt:lpstr>Times New Roman</vt:lpstr>
      <vt:lpstr>Wingdings</vt:lpstr>
      <vt:lpstr>Default Design</vt:lpstr>
      <vt:lpstr>ECE408 Fall 2016   Applied Parallel Programming  Lecture 13 Parallel Computation Patterns – Parallel Scan (Prefix Sum) </vt:lpstr>
      <vt:lpstr>Objective</vt:lpstr>
      <vt:lpstr>(Inclusive) Scan (Prefix-Sum) Definition</vt:lpstr>
      <vt:lpstr>A Inclusive Scan Application Example</vt:lpstr>
      <vt:lpstr>Typical Applications of Scan</vt:lpstr>
      <vt:lpstr>Other Applications</vt:lpstr>
      <vt:lpstr>An Inclusive Sequential Scan</vt:lpstr>
      <vt:lpstr>An Sequential C Implementation</vt:lpstr>
      <vt:lpstr>A Naïve Inclusive Parallel Scan</vt:lpstr>
      <vt:lpstr>Parallel Inclusive Scan using  Reduction Trees</vt:lpstr>
      <vt:lpstr>A Slightly Better Parallel Inclusive Scan Algorithm</vt:lpstr>
      <vt:lpstr>A Kogge-Stone Parallel Scan Algorithm</vt:lpstr>
      <vt:lpstr>A Kogge-Stone Parallel Scan Algorithm</vt:lpstr>
      <vt:lpstr>A Kogge-Stone Parallel Scan Algorithm</vt:lpstr>
      <vt:lpstr>A Kogge-Stone Parallel Scan Algorithm</vt:lpstr>
      <vt:lpstr>Double Buffering</vt:lpstr>
      <vt:lpstr>A Double-Buffered  Kogge-Stone Parallel Scan Algorithm</vt:lpstr>
      <vt:lpstr>Work Efficiency Analysis</vt:lpstr>
      <vt:lpstr>Any more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289</cp:revision>
  <dcterms:created xsi:type="dcterms:W3CDTF">1601-01-01T00:00:00Z</dcterms:created>
  <dcterms:modified xsi:type="dcterms:W3CDTF">2016-10-06T11:27:37Z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